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597" r:id="rId2"/>
    <p:sldId id="690" r:id="rId3"/>
    <p:sldId id="694" r:id="rId4"/>
    <p:sldId id="693" r:id="rId5"/>
    <p:sldId id="758" r:id="rId6"/>
    <p:sldId id="600" r:id="rId7"/>
    <p:sldId id="759" r:id="rId8"/>
    <p:sldId id="608" r:id="rId9"/>
    <p:sldId id="298" r:id="rId10"/>
    <p:sldId id="491" r:id="rId11"/>
    <p:sldId id="697" r:id="rId12"/>
    <p:sldId id="698" r:id="rId13"/>
    <p:sldId id="760" r:id="rId14"/>
    <p:sldId id="522" r:id="rId15"/>
    <p:sldId id="700" r:id="rId16"/>
    <p:sldId id="499" r:id="rId17"/>
    <p:sldId id="699" r:id="rId18"/>
    <p:sldId id="761" r:id="rId19"/>
    <p:sldId id="763" r:id="rId20"/>
    <p:sldId id="762" r:id="rId21"/>
    <p:sldId id="303" r:id="rId22"/>
    <p:sldId id="354" r:id="rId23"/>
    <p:sldId id="609" r:id="rId24"/>
    <p:sldId id="610" r:id="rId25"/>
    <p:sldId id="747" r:id="rId26"/>
    <p:sldId id="74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4EA"/>
    <a:srgbClr val="EFF1F0"/>
    <a:srgbClr val="EAECA2"/>
    <a:srgbClr val="F3F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84019" autoAdjust="0"/>
  </p:normalViewPr>
  <p:slideViewPr>
    <p:cSldViewPr snapToGrid="0" showGuides="1">
      <p:cViewPr varScale="1">
        <p:scale>
          <a:sx n="89" d="100"/>
          <a:sy n="89" d="100"/>
        </p:scale>
        <p:origin x="1398" y="90"/>
      </p:cViewPr>
      <p:guideLst>
        <p:guide orient="horz" pos="2112"/>
        <p:guide pos="379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221FB-8367-49B6-A242-563F042277FA}"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895EE-AC86-416D-9DB3-6B1B57B60BDB}" type="slidenum">
              <a:rPr lang="en-US" smtClean="0"/>
              <a:t>‹#›</a:t>
            </a:fld>
            <a:endParaRPr lang="en-US"/>
          </a:p>
        </p:txBody>
      </p:sp>
    </p:spTree>
    <p:extLst>
      <p:ext uri="{BB962C8B-B14F-4D97-AF65-F5344CB8AC3E}">
        <p14:creationId xmlns:p14="http://schemas.microsoft.com/office/powerpoint/2010/main" val="1076033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E357A-FD0F-8816-BBE2-491A42CF57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1EB45E-D404-70F9-71A2-C007225C4986}"/>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077B779B-BD98-F982-D14F-AA26C50AF04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1060C94-2DDD-7B4B-E5D7-01D3D88A9664}"/>
              </a:ext>
            </a:extLst>
          </p:cNvPr>
          <p:cNvSpPr>
            <a:spLocks noGrp="1"/>
          </p:cNvSpPr>
          <p:nvPr>
            <p:ph type="sldNum" sz="quarter" idx="10"/>
          </p:nvPr>
        </p:nvSpPr>
        <p:spPr/>
        <p:txBody>
          <a:bodyPr/>
          <a:lstStyle/>
          <a:p>
            <a:fld id="{3930709E-EC36-41E4-9F0D-B847CACAF730}" type="slidenum">
              <a:rPr lang="en-US" smtClean="0"/>
              <a:t>6</a:t>
            </a:fld>
            <a:endParaRPr lang="en-US"/>
          </a:p>
        </p:txBody>
      </p:sp>
    </p:spTree>
    <p:extLst>
      <p:ext uri="{BB962C8B-B14F-4D97-AF65-F5344CB8AC3E}">
        <p14:creationId xmlns:p14="http://schemas.microsoft.com/office/powerpoint/2010/main" val="180622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08BA9-08A8-E02F-66AB-9B3CA9490E3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091F52-62C8-3F6E-2111-C15968EFD1F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7B6FB92-1791-BA7A-8311-09F5A9CB35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a:extLst>
              <a:ext uri="{FF2B5EF4-FFF2-40B4-BE49-F238E27FC236}">
                <a16:creationId xmlns:a16="http://schemas.microsoft.com/office/drawing/2014/main" id="{55BB73ED-49BA-35F4-1023-471C33D65E2C}"/>
              </a:ext>
            </a:extLst>
          </p:cNvPr>
          <p:cNvSpPr>
            <a:spLocks noGrp="1"/>
          </p:cNvSpPr>
          <p:nvPr>
            <p:ph type="sldNum" sz="quarter" idx="10"/>
          </p:nvPr>
        </p:nvSpPr>
        <p:spPr/>
        <p:txBody>
          <a:bodyPr/>
          <a:lstStyle/>
          <a:p>
            <a:fld id="{3930709E-EC36-41E4-9F0D-B847CACAF730}" type="slidenum">
              <a:rPr lang="en-US" smtClean="0"/>
              <a:t>15</a:t>
            </a:fld>
            <a:endParaRPr lang="en-US"/>
          </a:p>
        </p:txBody>
      </p:sp>
    </p:spTree>
    <p:extLst>
      <p:ext uri="{BB962C8B-B14F-4D97-AF65-F5344CB8AC3E}">
        <p14:creationId xmlns:p14="http://schemas.microsoft.com/office/powerpoint/2010/main" val="43229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dirty="0" err="1"/>
              <a:t>centre</a:t>
            </a:r>
            <a:r>
              <a:rPr lang="en-US" dirty="0"/>
              <a:t>: </a:t>
            </a:r>
            <a:br>
              <a:rPr lang="en-US" dirty="0"/>
            </a:br>
            <a:r>
              <a:rPr lang="fr-FR" dirty="0"/>
              <a:t>La préférence pour la connaissance vs ignorance dépend de la valence. Dans une expérience où les participants ont observé à chaque essai une </a:t>
            </a:r>
            <a:r>
              <a:rPr lang="fr-FR" dirty="0" err="1"/>
              <a:t>piechart</a:t>
            </a:r>
            <a:r>
              <a:rPr lang="fr-FR" dirty="0"/>
              <a:t> représentant la probabilité de gagner ou de perdre de l'argent. On leur a ensuite proposé de choisir entre deux offres représentant la probabilité que le résultat soit révélé. A) Les participants ont choisi l'offre la plus informative plus souvent lors des essais de gain que lors des essais de perte. B) Ils étaient plus enclins à choisir l'offre la plus informative lors des essais de gain lorsqu'ils avaient plus de chances de gagner (courbe orange). Lors des essais de perte, les participants ont davantage choisi l'offre la plus informative lorsqu'ils avaient moins de chances de perdre et lors des essais de perte lorsqu'ils avaient moins de chances de perdre (courbe violette).</a:t>
            </a:r>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16</a:t>
            </a:fld>
            <a:endParaRPr lang="en-US"/>
          </a:p>
        </p:txBody>
      </p:sp>
    </p:spTree>
    <p:extLst>
      <p:ext uri="{BB962C8B-B14F-4D97-AF65-F5344CB8AC3E}">
        <p14:creationId xmlns:p14="http://schemas.microsoft.com/office/powerpoint/2010/main" val="181673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2B1F-A091-762F-CA86-A5C875A7F5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A853BD-0041-C4B0-E084-4E6AE6AFD88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6BBBAE5B-DBB7-059C-DA78-645E20F25D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dirty="0" err="1"/>
              <a:t>centre</a:t>
            </a:r>
            <a:r>
              <a:rPr lang="en-US" dirty="0"/>
              <a:t>: </a:t>
            </a:r>
            <a:br>
              <a:rPr lang="en-US" dirty="0"/>
            </a:br>
            <a:r>
              <a:rPr lang="fr-FR" dirty="0"/>
              <a:t>La préférence pour la connaissance vs ignorance dépend de la valence. Dans une expérience où les participants ont observé à chaque essai une </a:t>
            </a:r>
            <a:r>
              <a:rPr lang="fr-FR" dirty="0" err="1"/>
              <a:t>piechart</a:t>
            </a:r>
            <a:r>
              <a:rPr lang="fr-FR" dirty="0"/>
              <a:t> représentant la probabilité de gagner ou de perdre de l'argent. On leur a ensuite proposé de choisir entre deux offres représentant la probabilité que le résultat soit révélé. A) Les participants ont choisi l'offre la plus informative plus souvent lors des essais de gain que lors des essais de perte. B) Ils étaient plus enclins à choisir l'offre la plus informative lors des essais de gain lorsqu'ils avaient plus de chances de gagner (courbe orange). Lors des essais de perte, les participants ont davantage choisi l'offre la plus informative lorsqu'ils avaient moins de chances de perdre et lors des essais de perte lorsqu'ils avaient moins de chances de perdre (courbe violette).</a:t>
            </a:r>
          </a:p>
        </p:txBody>
      </p:sp>
      <p:sp>
        <p:nvSpPr>
          <p:cNvPr id="4" name="Espace réservé du numéro de diapositive 3">
            <a:extLst>
              <a:ext uri="{FF2B5EF4-FFF2-40B4-BE49-F238E27FC236}">
                <a16:creationId xmlns:a16="http://schemas.microsoft.com/office/drawing/2014/main" id="{2B9D1BDA-49C3-1BAE-0C6D-0B537791A2CE}"/>
              </a:ext>
            </a:extLst>
          </p:cNvPr>
          <p:cNvSpPr>
            <a:spLocks noGrp="1"/>
          </p:cNvSpPr>
          <p:nvPr>
            <p:ph type="sldNum" sz="quarter" idx="10"/>
          </p:nvPr>
        </p:nvSpPr>
        <p:spPr/>
        <p:txBody>
          <a:bodyPr/>
          <a:lstStyle/>
          <a:p>
            <a:fld id="{3930709E-EC36-41E4-9F0D-B847CACAF730}" type="slidenum">
              <a:rPr lang="en-US" smtClean="0"/>
              <a:t>17</a:t>
            </a:fld>
            <a:endParaRPr lang="en-US"/>
          </a:p>
        </p:txBody>
      </p:sp>
    </p:spTree>
    <p:extLst>
      <p:ext uri="{BB962C8B-B14F-4D97-AF65-F5344CB8AC3E}">
        <p14:creationId xmlns:p14="http://schemas.microsoft.com/office/powerpoint/2010/main" val="165044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21</a:t>
            </a:fld>
            <a:endParaRPr lang="en-US"/>
          </a:p>
        </p:txBody>
      </p:sp>
    </p:spTree>
    <p:extLst>
      <p:ext uri="{BB962C8B-B14F-4D97-AF65-F5344CB8AC3E}">
        <p14:creationId xmlns:p14="http://schemas.microsoft.com/office/powerpoint/2010/main" val="2604029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1 : Lorsqu'il y a partisanerie : les gens partagent les nouvelles qui s'alignent sur les croyances de leur groupe d'appartenance. Les républicains ont tendance à partager principalement des informations pro-républicaines... (</a:t>
            </a:r>
            <a:r>
              <a:rPr lang="fr-FR" sz="1200" dirty="0" err="1">
                <a:solidFill>
                  <a:srgbClr val="0070C0"/>
                </a:solidFill>
                <a:latin typeface="Segoe UI Symbol" panose="020B0502040204020203" pitchFamily="34" charset="0"/>
                <a:ea typeface="Segoe UI Symbol" panose="020B0502040204020203" pitchFamily="34" charset="0"/>
              </a:rPr>
              <a:t>Osmundsen</a:t>
            </a:r>
            <a:r>
              <a:rPr lang="fr-FR" sz="1200" dirty="0">
                <a:solidFill>
                  <a:srgbClr val="0070C0"/>
                </a:solidFill>
                <a:latin typeface="Segoe UI Symbol" panose="020B0502040204020203" pitchFamily="34" charset="0"/>
                <a:ea typeface="Segoe UI Symbol" panose="020B0502040204020203" pitchFamily="34" charset="0"/>
              </a:rPr>
              <a:t> et al 2021)</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dirty="0">
                <a:solidFill>
                  <a:srgbClr val="0070C0"/>
                </a:solidFill>
                <a:latin typeface="Segoe UI Symbol" panose="020B0502040204020203" pitchFamily="34" charset="0"/>
                <a:ea typeface="Segoe UI Symbol" panose="020B0502040204020203" pitchFamily="34" charset="0"/>
              </a:rPr>
            </a:br>
            <a:r>
              <a:rPr lang="fr-FR" sz="1200" dirty="0">
                <a:solidFill>
                  <a:srgbClr val="0070C0"/>
                </a:solidFill>
                <a:latin typeface="Segoe UI Symbol" panose="020B0502040204020203" pitchFamily="34" charset="0"/>
                <a:ea typeface="Segoe UI Symbol" panose="020B0502040204020203" pitchFamily="34" charset="0"/>
              </a:rPr>
              <a:t>En général, il existe deux motivations principales pour partager des informations : - Motivations axées sur l'exactitude : les gens préfèrent partager des informations exactes. Cependant, les gens partagent également de fausses nouvelles, parfois en toute connaissance de cause.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Motivations axées sur les objectifs : les personnes se concentrent sur l'utilité de l'information, malgré la fausseté des nouvelles. Ils veulent mobiliser leurs pairs ou dénigrer leurs adversaires politiques.</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dirty="0">
                <a:solidFill>
                  <a:srgbClr val="0070C0"/>
                </a:solidFill>
                <a:latin typeface="Segoe UI Symbol" panose="020B0502040204020203" pitchFamily="34" charset="0"/>
                <a:ea typeface="Segoe UI Symbol" panose="020B0502040204020203" pitchFamily="34" charset="0"/>
              </a:rPr>
            </a:br>
            <a:r>
              <a:rPr lang="fr-FR" sz="1200" dirty="0">
                <a:solidFill>
                  <a:srgbClr val="0070C0"/>
                </a:solidFill>
                <a:latin typeface="Segoe UI Symbol" panose="020B0502040204020203" pitchFamily="34" charset="0"/>
                <a:ea typeface="Segoe UI Symbol" panose="020B0502040204020203" pitchFamily="34" charset="0"/>
              </a:rPr>
              <a:t>Imaginons donc que vous êtes sur </a:t>
            </a:r>
            <a:r>
              <a:rPr lang="fr-FR" sz="1200" dirty="0" err="1">
                <a:solidFill>
                  <a:srgbClr val="0070C0"/>
                </a:solidFill>
                <a:latin typeface="Segoe UI Symbol" panose="020B0502040204020203" pitchFamily="34" charset="0"/>
                <a:ea typeface="Segoe UI Symbol" panose="020B0502040204020203" pitchFamily="34" charset="0"/>
              </a:rPr>
              <a:t>instagram</a:t>
            </a:r>
            <a:r>
              <a:rPr lang="fr-FR" sz="1200" dirty="0">
                <a:solidFill>
                  <a:srgbClr val="0070C0"/>
                </a:solidFill>
                <a:latin typeface="Segoe UI Symbol" panose="020B0502040204020203" pitchFamily="34" charset="0"/>
                <a:ea typeface="Segoe UI Symbol" panose="020B0502040204020203" pitchFamily="34" charset="0"/>
              </a:rPr>
              <a:t> et que vous voyez ce post. </a:t>
            </a:r>
            <a:r>
              <a:rPr lang="fr-FR" sz="1200" dirty="0" err="1">
                <a:solidFill>
                  <a:srgbClr val="0070C0"/>
                </a:solidFill>
                <a:latin typeface="Segoe UI Symbol" panose="020B0502040204020203" pitchFamily="34" charset="0"/>
                <a:ea typeface="Segoe UI Symbol" panose="020B0502040204020203" pitchFamily="34" charset="0"/>
              </a:rPr>
              <a:t>Artemis</a:t>
            </a:r>
            <a:r>
              <a:rPr lang="fr-FR" sz="1200" dirty="0">
                <a:solidFill>
                  <a:srgbClr val="0070C0"/>
                </a:solidFill>
                <a:latin typeface="Segoe UI Symbol" panose="020B0502040204020203" pitchFamily="34" charset="0"/>
                <a:ea typeface="Segoe UI Symbol" panose="020B0502040204020203" pitchFamily="34" charset="0"/>
              </a:rPr>
              <a:t> et le lancement de la campagne de Trump.</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On peut comprendre que l'un ait réussi et l'autre échoué. Mais nous n'en savons pas plus. Le contenu est assez limité.</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Cependant, on ne peut envoyer des DM aux gens qu'un par un. Il faut que l'intérêt de vos contacts corresponde à celui de la personne à qui vous l'envoyez. À quelle personne dois-je l'envoyer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Comment évaluer ce que les autres recherchent ?</a:t>
            </a:r>
          </a:p>
        </p:txBody>
      </p:sp>
      <p:sp>
        <p:nvSpPr>
          <p:cNvPr id="4" name="Espace réservé du numéro de diapositive 3"/>
          <p:cNvSpPr>
            <a:spLocks noGrp="1"/>
          </p:cNvSpPr>
          <p:nvPr>
            <p:ph type="sldNum" sz="quarter" idx="10"/>
          </p:nvPr>
        </p:nvSpPr>
        <p:spPr/>
        <p:txBody>
          <a:bodyPr/>
          <a:lstStyle/>
          <a:p>
            <a:fld id="{02377E00-F6D7-4DC7-917A-F3408738F259}" type="slidenum">
              <a:rPr lang="fr-FR" smtClean="0"/>
              <a:t>22</a:t>
            </a:fld>
            <a:endParaRPr lang="fr-FR"/>
          </a:p>
        </p:txBody>
      </p:sp>
    </p:spTree>
    <p:extLst>
      <p:ext uri="{BB962C8B-B14F-4D97-AF65-F5344CB8AC3E}">
        <p14:creationId xmlns:p14="http://schemas.microsoft.com/office/powerpoint/2010/main" val="381769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9A895EE-AC86-416D-9DB3-6B1B57B60BDB}" type="slidenum">
              <a:rPr lang="en-US" smtClean="0"/>
              <a:t>24</a:t>
            </a:fld>
            <a:endParaRPr lang="en-US"/>
          </a:p>
        </p:txBody>
      </p:sp>
    </p:spTree>
    <p:extLst>
      <p:ext uri="{BB962C8B-B14F-4D97-AF65-F5344CB8AC3E}">
        <p14:creationId xmlns:p14="http://schemas.microsoft.com/office/powerpoint/2010/main" val="172221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F0D1-50A6-A1DC-01C2-7D062B5F8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4E838-4B4B-5D87-FF8E-98F89B78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AB5DF-A578-E8BA-E97C-8771CB88226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950393D-4C38-5CC6-6D8D-D5B74D852C63}"/>
              </a:ext>
            </a:extLst>
          </p:cNvPr>
          <p:cNvSpPr>
            <a:spLocks noGrp="1"/>
          </p:cNvSpPr>
          <p:nvPr>
            <p:ph type="sldNum" sz="quarter" idx="5"/>
          </p:nvPr>
        </p:nvSpPr>
        <p:spPr/>
        <p:txBody>
          <a:bodyPr/>
          <a:lstStyle/>
          <a:p>
            <a:fld id="{29A895EE-AC86-416D-9DB3-6B1B57B60BDB}" type="slidenum">
              <a:rPr lang="en-US" smtClean="0"/>
              <a:t>25</a:t>
            </a:fld>
            <a:endParaRPr lang="en-US"/>
          </a:p>
        </p:txBody>
      </p:sp>
    </p:spTree>
    <p:extLst>
      <p:ext uri="{BB962C8B-B14F-4D97-AF65-F5344CB8AC3E}">
        <p14:creationId xmlns:p14="http://schemas.microsoft.com/office/powerpoint/2010/main" val="1817771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3366-CE5A-82B6-3582-413DA57F7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BC3E-251B-A135-2DDA-1F191D07AA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D2932-87E8-84BC-43D4-CA94FE121B1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A632B2-9589-489D-F13E-5986E8E98BE1}"/>
              </a:ext>
            </a:extLst>
          </p:cNvPr>
          <p:cNvSpPr>
            <a:spLocks noGrp="1"/>
          </p:cNvSpPr>
          <p:nvPr>
            <p:ph type="sldNum" sz="quarter" idx="5"/>
          </p:nvPr>
        </p:nvSpPr>
        <p:spPr/>
        <p:txBody>
          <a:bodyPr/>
          <a:lstStyle/>
          <a:p>
            <a:fld id="{29A895EE-AC86-416D-9DB3-6B1B57B60BDB}" type="slidenum">
              <a:rPr lang="en-US" smtClean="0"/>
              <a:t>26</a:t>
            </a:fld>
            <a:endParaRPr lang="en-US"/>
          </a:p>
        </p:txBody>
      </p:sp>
    </p:spTree>
    <p:extLst>
      <p:ext uri="{BB962C8B-B14F-4D97-AF65-F5344CB8AC3E}">
        <p14:creationId xmlns:p14="http://schemas.microsoft.com/office/powerpoint/2010/main" val="385673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A333-23CB-87D5-D923-EDDE91A6B4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072441-D606-102C-962F-681348D5D71E}"/>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8DF768C5-34DA-9673-59F7-1B0D258AC9A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8257A6-E687-9E58-B7A2-AB0DBDD7AA91}"/>
              </a:ext>
            </a:extLst>
          </p:cNvPr>
          <p:cNvSpPr>
            <a:spLocks noGrp="1"/>
          </p:cNvSpPr>
          <p:nvPr>
            <p:ph type="sldNum" sz="quarter" idx="10"/>
          </p:nvPr>
        </p:nvSpPr>
        <p:spPr/>
        <p:txBody>
          <a:bodyPr/>
          <a:lstStyle/>
          <a:p>
            <a:fld id="{3930709E-EC36-41E4-9F0D-B847CACAF730}" type="slidenum">
              <a:rPr lang="en-US" smtClean="0"/>
              <a:t>7</a:t>
            </a:fld>
            <a:endParaRPr lang="en-US"/>
          </a:p>
        </p:txBody>
      </p:sp>
    </p:spTree>
    <p:extLst>
      <p:ext uri="{BB962C8B-B14F-4D97-AF65-F5344CB8AC3E}">
        <p14:creationId xmlns:p14="http://schemas.microsoft.com/office/powerpoint/2010/main" val="2245796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E710F-43C9-050A-E5B0-786EDC07E1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A96631F-3A8E-3A7E-B1CB-FE300EA7F0F2}"/>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1247005-9C15-5C5B-72ED-F837B0E319F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F0BBB03-DD9D-5717-D82C-FB2822847213}"/>
              </a:ext>
            </a:extLst>
          </p:cNvPr>
          <p:cNvSpPr>
            <a:spLocks noGrp="1"/>
          </p:cNvSpPr>
          <p:nvPr>
            <p:ph type="sldNum" sz="quarter" idx="10"/>
          </p:nvPr>
        </p:nvSpPr>
        <p:spPr/>
        <p:txBody>
          <a:bodyPr/>
          <a:lstStyle/>
          <a:p>
            <a:fld id="{3930709E-EC36-41E4-9F0D-B847CACAF730}" type="slidenum">
              <a:rPr lang="en-US" smtClean="0"/>
              <a:t>8</a:t>
            </a:fld>
            <a:endParaRPr lang="en-US"/>
          </a:p>
        </p:txBody>
      </p:sp>
    </p:spTree>
    <p:extLst>
      <p:ext uri="{BB962C8B-B14F-4D97-AF65-F5344CB8AC3E}">
        <p14:creationId xmlns:p14="http://schemas.microsoft.com/office/powerpoint/2010/main" val="401976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Complicité des récepteurs: problème du </a:t>
            </a:r>
            <a:r>
              <a:rPr lang="fr-FR" dirty="0" err="1"/>
              <a:t>trolling</a:t>
            </a:r>
            <a:r>
              <a:rPr lang="fr-FR" dirty="0"/>
              <a:t>: sous-couvert d’humour complice, instaure de l’ambiguïté</a:t>
            </a:r>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9</a:t>
            </a:fld>
            <a:endParaRPr lang="en-US"/>
          </a:p>
        </p:txBody>
      </p:sp>
    </p:spTree>
    <p:extLst>
      <p:ext uri="{BB962C8B-B14F-4D97-AF65-F5344CB8AC3E}">
        <p14:creationId xmlns:p14="http://schemas.microsoft.com/office/powerpoint/2010/main" val="54037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70C0"/>
                </a:solidFill>
                <a:latin typeface="Segoe UI Symbol" panose="020B0502040204020203" pitchFamily="34" charset="0"/>
                <a:ea typeface="Segoe UI Symbol" panose="020B0502040204020203" pitchFamily="34" charset="0"/>
              </a:rPr>
              <a:t>14 études, résultats: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0070C0"/>
                </a:solidFill>
                <a:latin typeface="Segoe UI Symbol" panose="020B0502040204020203" pitchFamily="34" charset="0"/>
                <a:ea typeface="Segoe UI Symbol" panose="020B0502040204020203" pitchFamily="34" charset="0"/>
              </a:rPr>
              <a:t>Lorsque l'information est concordante avec l'appartenance politique (JAUNE), les gens ont tendance à penser qu’elle est vraie.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0070C0"/>
                </a:solidFill>
                <a:latin typeface="Segoe UI Symbol" panose="020B0502040204020203" pitchFamily="34" charset="0"/>
                <a:ea typeface="Segoe UI Symbol" panose="020B0502040204020203" pitchFamily="34" charset="0"/>
              </a:rPr>
              <a:t>Lorsque les gens prennent plus de temps pour réfléchir (BLEU), ce biais diminue de manière significative.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0070C0"/>
                </a:solidFill>
                <a:latin typeface="Segoe UI Symbol" panose="020B0502040204020203" pitchFamily="34" charset="0"/>
                <a:ea typeface="Segoe UI Symbol" panose="020B0502040204020203" pitchFamily="34" charset="0"/>
              </a:rPr>
              <a:t>L'appartenance politique explique en partie pourquoi les participants n'ont pas réussi à distinguer les vraies des fausses nouvelles.</a:t>
            </a:r>
          </a:p>
        </p:txBody>
      </p:sp>
      <p:sp>
        <p:nvSpPr>
          <p:cNvPr id="4" name="Espace réservé du numéro de diapositive 3"/>
          <p:cNvSpPr>
            <a:spLocks noGrp="1"/>
          </p:cNvSpPr>
          <p:nvPr>
            <p:ph type="sldNum" sz="quarter" idx="10"/>
          </p:nvPr>
        </p:nvSpPr>
        <p:spPr/>
        <p:txBody>
          <a:bodyPr/>
          <a:lstStyle/>
          <a:p>
            <a:fld id="{02377E00-F6D7-4DC7-917A-F3408738F259}" type="slidenum">
              <a:rPr lang="fr-FR" smtClean="0"/>
              <a:t>10</a:t>
            </a:fld>
            <a:endParaRPr lang="fr-FR"/>
          </a:p>
        </p:txBody>
      </p:sp>
    </p:spTree>
    <p:extLst>
      <p:ext uri="{BB962C8B-B14F-4D97-AF65-F5344CB8AC3E}">
        <p14:creationId xmlns:p14="http://schemas.microsoft.com/office/powerpoint/2010/main" val="3559791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0BF2-527A-8AC0-14A5-9AF337C7E71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A220B1-9975-6B88-1187-C97CA8453E9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A5D2D1B-860E-521A-9992-51CD5434E108}"/>
              </a:ext>
            </a:extLst>
          </p:cNvPr>
          <p:cNvSpPr>
            <a:spLocks noGrp="1"/>
          </p:cNvSpPr>
          <p:nvPr>
            <p:ph type="body" idx="1"/>
          </p:nvPr>
        </p:nvSpPr>
        <p:spPr/>
        <p:txBody>
          <a:bodyPr/>
          <a:lstStyle/>
          <a:p>
            <a:r>
              <a:rPr lang="fr-FR" dirty="0"/>
              <a:t>Ambigüité</a:t>
            </a:r>
          </a:p>
          <a:p>
            <a:pPr marL="285750" indent="-285750">
              <a:buFont typeface="Arial" panose="020B0604020202020204" pitchFamily="34" charset="0"/>
              <a:buChar char="•"/>
            </a:pPr>
            <a:r>
              <a:rPr lang="fr-FR" dirty="0"/>
              <a:t>Problème? </a:t>
            </a:r>
          </a:p>
          <a:p>
            <a:pPr marL="285750" indent="-285750">
              <a:buFont typeface="Arial" panose="020B0604020202020204" pitchFamily="34" charset="0"/>
              <a:buChar char="•"/>
            </a:pPr>
            <a:r>
              <a:rPr lang="fr-FR" dirty="0"/>
              <a:t>Heuristique ?</a:t>
            </a:r>
            <a:endParaRPr lang="en-US" dirty="0"/>
          </a:p>
        </p:txBody>
      </p:sp>
      <p:sp>
        <p:nvSpPr>
          <p:cNvPr id="4" name="Espace réservé du numéro de diapositive 3">
            <a:extLst>
              <a:ext uri="{FF2B5EF4-FFF2-40B4-BE49-F238E27FC236}">
                <a16:creationId xmlns:a16="http://schemas.microsoft.com/office/drawing/2014/main" id="{7777ACA5-AA20-5F37-A602-01C860C08583}"/>
              </a:ext>
            </a:extLst>
          </p:cNvPr>
          <p:cNvSpPr>
            <a:spLocks noGrp="1"/>
          </p:cNvSpPr>
          <p:nvPr>
            <p:ph type="sldNum" sz="quarter" idx="10"/>
          </p:nvPr>
        </p:nvSpPr>
        <p:spPr/>
        <p:txBody>
          <a:bodyPr/>
          <a:lstStyle/>
          <a:p>
            <a:fld id="{02377E00-F6D7-4DC7-917A-F3408738F259}" type="slidenum">
              <a:rPr lang="fr-FR" smtClean="0"/>
              <a:t>11</a:t>
            </a:fld>
            <a:endParaRPr lang="fr-FR"/>
          </a:p>
        </p:txBody>
      </p:sp>
    </p:spTree>
    <p:extLst>
      <p:ext uri="{BB962C8B-B14F-4D97-AF65-F5344CB8AC3E}">
        <p14:creationId xmlns:p14="http://schemas.microsoft.com/office/powerpoint/2010/main" val="30846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4D383-5666-6E77-0177-4A645B2E6B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13F478-FD36-BAFF-B6BF-2AEE25786D2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C80530-70FB-AAEB-73C2-52AA1240070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0070C0"/>
              </a:solidFill>
              <a:latin typeface="Segoe UI Symbol" panose="020B0502040204020203" pitchFamily="34" charset="0"/>
              <a:ea typeface="Segoe UI Symbol" panose="020B0502040204020203" pitchFamily="34" charset="0"/>
            </a:endParaRPr>
          </a:p>
        </p:txBody>
      </p:sp>
      <p:sp>
        <p:nvSpPr>
          <p:cNvPr id="4" name="Espace réservé du numéro de diapositive 3">
            <a:extLst>
              <a:ext uri="{FF2B5EF4-FFF2-40B4-BE49-F238E27FC236}">
                <a16:creationId xmlns:a16="http://schemas.microsoft.com/office/drawing/2014/main" id="{99DFEA92-CFBE-63B8-7052-DDF68C3F2AAE}"/>
              </a:ext>
            </a:extLst>
          </p:cNvPr>
          <p:cNvSpPr>
            <a:spLocks noGrp="1"/>
          </p:cNvSpPr>
          <p:nvPr>
            <p:ph type="sldNum" sz="quarter" idx="10"/>
          </p:nvPr>
        </p:nvSpPr>
        <p:spPr/>
        <p:txBody>
          <a:bodyPr/>
          <a:lstStyle/>
          <a:p>
            <a:fld id="{02377E00-F6D7-4DC7-917A-F3408738F259}" type="slidenum">
              <a:rPr lang="fr-FR" smtClean="0"/>
              <a:t>12</a:t>
            </a:fld>
            <a:endParaRPr lang="fr-FR"/>
          </a:p>
        </p:txBody>
      </p:sp>
    </p:spTree>
    <p:extLst>
      <p:ext uri="{BB962C8B-B14F-4D97-AF65-F5344CB8AC3E}">
        <p14:creationId xmlns:p14="http://schemas.microsoft.com/office/powerpoint/2010/main" val="385510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4FBA9-FBDA-E398-EAEC-9C44F021A8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717147E-604C-CDAD-7298-58E6F4F8BA9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7A4DE98-B9C9-EF88-C2EB-3E52AA57CE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a:extLst>
              <a:ext uri="{FF2B5EF4-FFF2-40B4-BE49-F238E27FC236}">
                <a16:creationId xmlns:a16="http://schemas.microsoft.com/office/drawing/2014/main" id="{13114580-0862-3603-DCE2-D53D1729B60D}"/>
              </a:ext>
            </a:extLst>
          </p:cNvPr>
          <p:cNvSpPr>
            <a:spLocks noGrp="1"/>
          </p:cNvSpPr>
          <p:nvPr>
            <p:ph type="sldNum" sz="quarter" idx="10"/>
          </p:nvPr>
        </p:nvSpPr>
        <p:spPr/>
        <p:txBody>
          <a:bodyPr/>
          <a:lstStyle/>
          <a:p>
            <a:fld id="{3930709E-EC36-41E4-9F0D-B847CACAF730}" type="slidenum">
              <a:rPr lang="en-US" smtClean="0"/>
              <a:t>13</a:t>
            </a:fld>
            <a:endParaRPr lang="en-US"/>
          </a:p>
        </p:txBody>
      </p:sp>
    </p:spTree>
    <p:extLst>
      <p:ext uri="{BB962C8B-B14F-4D97-AF65-F5344CB8AC3E}">
        <p14:creationId xmlns:p14="http://schemas.microsoft.com/office/powerpoint/2010/main" val="176829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14</a:t>
            </a:fld>
            <a:endParaRPr lang="en-US"/>
          </a:p>
        </p:txBody>
      </p:sp>
    </p:spTree>
    <p:extLst>
      <p:ext uri="{BB962C8B-B14F-4D97-AF65-F5344CB8AC3E}">
        <p14:creationId xmlns:p14="http://schemas.microsoft.com/office/powerpoint/2010/main" val="196866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122363"/>
            <a:ext cx="6413500" cy="2387600"/>
          </a:xfrm>
        </p:spPr>
        <p:txBody>
          <a:bodyPr anchor="b"/>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5DE8E2C-F746-E18C-C22E-8F424543D256}"/>
              </a:ext>
            </a:extLst>
          </p:cNvPr>
          <p:cNvSpPr>
            <a:spLocks noGrp="1"/>
          </p:cNvSpPr>
          <p:nvPr>
            <p:ph type="subTitle" idx="1"/>
          </p:nvPr>
        </p:nvSpPr>
        <p:spPr>
          <a:xfrm>
            <a:off x="838200" y="3602038"/>
            <a:ext cx="64135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24ECC417-2B3D-4539-9FFA-D4C0EFD187D7}"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63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57B8-E863-FE68-449B-69B1D5F6E14C}"/>
              </a:ext>
            </a:extLst>
          </p:cNvPr>
          <p:cNvSpPr>
            <a:spLocks noGrp="1"/>
          </p:cNvSpPr>
          <p:nvPr>
            <p:ph type="title"/>
          </p:nvPr>
        </p:nvSpPr>
        <p:spPr>
          <a:xfrm>
            <a:off x="585926" y="457200"/>
            <a:ext cx="4186099"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49CA7-6250-1679-B74A-3BA78CC6E11A}"/>
              </a:ext>
            </a:extLst>
          </p:cNvPr>
          <p:cNvSpPr>
            <a:spLocks noGrp="1"/>
          </p:cNvSpPr>
          <p:nvPr>
            <p:ph type="pic" idx="1"/>
          </p:nvPr>
        </p:nvSpPr>
        <p:spPr>
          <a:xfrm>
            <a:off x="5183188" y="987425"/>
            <a:ext cx="6422886" cy="4873625"/>
          </a:xfrm>
        </p:spPr>
        <p:txBody>
          <a:bodyPr/>
          <a:lstStyle>
            <a:lvl1pPr marL="0" indent="0">
              <a:buNone/>
              <a:defRPr sz="3200">
                <a:latin typeface="Verdana" panose="020B0604030504040204" pitchFamily="34" charset="0"/>
                <a:ea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DAA01-16BA-FEFE-8633-B15BFD7288BB}"/>
              </a:ext>
            </a:extLst>
          </p:cNvPr>
          <p:cNvSpPr>
            <a:spLocks noGrp="1"/>
          </p:cNvSpPr>
          <p:nvPr>
            <p:ph type="body" sz="half" idx="2"/>
          </p:nvPr>
        </p:nvSpPr>
        <p:spPr>
          <a:xfrm>
            <a:off x="585926" y="2057400"/>
            <a:ext cx="4186099"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2B4D6-BE4F-E5DE-FE3D-1F507A67C5BB}"/>
              </a:ext>
            </a:extLst>
          </p:cNvPr>
          <p:cNvSpPr>
            <a:spLocks noGrp="1"/>
          </p:cNvSpPr>
          <p:nvPr>
            <p:ph type="dt" sz="half" idx="10"/>
          </p:nvPr>
        </p:nvSpPr>
        <p:spPr/>
        <p:txBody>
          <a:bodyPr/>
          <a:lstStyle/>
          <a:p>
            <a:fld id="{29D8E773-6634-44EA-A956-51233667C429}" type="datetime1">
              <a:rPr lang="en-US" smtClean="0"/>
              <a:t>7/22/2025</a:t>
            </a:fld>
            <a:endParaRPr lang="en-US"/>
          </a:p>
        </p:txBody>
      </p:sp>
      <p:sp>
        <p:nvSpPr>
          <p:cNvPr id="6" name="Footer Placeholder 5">
            <a:extLst>
              <a:ext uri="{FF2B5EF4-FFF2-40B4-BE49-F238E27FC236}">
                <a16:creationId xmlns:a16="http://schemas.microsoft.com/office/drawing/2014/main" id="{F8F0A0E9-2418-4525-CF86-F40941DEF837}"/>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8ED064F1-D825-DC6F-432A-DDEAA7F6893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8" name="Picture 5" descr="Close up of waves on the beach">
            <a:extLst>
              <a:ext uri="{FF2B5EF4-FFF2-40B4-BE49-F238E27FC236}">
                <a16:creationId xmlns:a16="http://schemas.microsoft.com/office/drawing/2014/main" id="{D2A952BE-B3EA-7BC9-9C33-9B317616C64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8775922-769C-D3A7-9AC4-DF4463BCEBD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2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67AB-B1FB-771D-6109-17950AFEF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11685-7CD1-36DE-CB09-EA9B1AF5F5AA}"/>
              </a:ext>
            </a:extLst>
          </p:cNvPr>
          <p:cNvSpPr>
            <a:spLocks noGrp="1"/>
          </p:cNvSpPr>
          <p:nvPr>
            <p:ph type="body" orient="vert" idx="1"/>
          </p:nvPr>
        </p:nvSpPr>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06DBE-EC52-306C-77DD-CE087878BBDB}"/>
              </a:ext>
            </a:extLst>
          </p:cNvPr>
          <p:cNvSpPr>
            <a:spLocks noGrp="1"/>
          </p:cNvSpPr>
          <p:nvPr>
            <p:ph type="dt" sz="half" idx="10"/>
          </p:nvPr>
        </p:nvSpPr>
        <p:spPr/>
        <p:txBody>
          <a:bodyPr/>
          <a:lstStyle/>
          <a:p>
            <a:fld id="{BAD58962-E96F-4ACB-9890-F6AF5E0F46F2}" type="datetime1">
              <a:rPr lang="en-US" smtClean="0"/>
              <a:t>7/22/2025</a:t>
            </a:fld>
            <a:endParaRPr lang="en-US"/>
          </a:p>
        </p:txBody>
      </p:sp>
      <p:sp>
        <p:nvSpPr>
          <p:cNvPr id="5" name="Footer Placeholder 4">
            <a:extLst>
              <a:ext uri="{FF2B5EF4-FFF2-40B4-BE49-F238E27FC236}">
                <a16:creationId xmlns:a16="http://schemas.microsoft.com/office/drawing/2014/main" id="{D05F4F86-1858-34E0-9149-F60A172C8713}"/>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026ED689-DA9B-253B-4518-EA093AB546D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2A0D81ED-8D74-FE17-BCA8-BD3FF81BF83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02B943E-2D4D-F80E-03A6-6B3EC2F6B6AB}"/>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F436FCCB-031E-E7B9-F461-EA0E76386EC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6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127122-957A-922D-095E-1842EE49ED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9F389-BE7A-87BB-4173-3082631ED1E0}"/>
              </a:ext>
            </a:extLst>
          </p:cNvPr>
          <p:cNvSpPr>
            <a:spLocks noGrp="1"/>
          </p:cNvSpPr>
          <p:nvPr>
            <p:ph type="body" orient="vert" idx="1"/>
          </p:nvPr>
        </p:nvSpPr>
        <p:spPr>
          <a:xfrm>
            <a:off x="838200" y="365125"/>
            <a:ext cx="7734300" cy="5811838"/>
          </a:xfrm>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7CC1F-E25D-C3DD-C95C-DBADA3953624}"/>
              </a:ext>
            </a:extLst>
          </p:cNvPr>
          <p:cNvSpPr>
            <a:spLocks noGrp="1"/>
          </p:cNvSpPr>
          <p:nvPr>
            <p:ph type="dt" sz="half" idx="10"/>
          </p:nvPr>
        </p:nvSpPr>
        <p:spPr/>
        <p:txBody>
          <a:bodyPr/>
          <a:lstStyle/>
          <a:p>
            <a:fld id="{53B0A0E6-2892-460E-AC37-E6EBCED8A488}" type="datetime1">
              <a:rPr lang="en-US" smtClean="0"/>
              <a:t>7/22/2025</a:t>
            </a:fld>
            <a:endParaRPr lang="en-US"/>
          </a:p>
        </p:txBody>
      </p:sp>
      <p:sp>
        <p:nvSpPr>
          <p:cNvPr id="5" name="Footer Placeholder 4">
            <a:extLst>
              <a:ext uri="{FF2B5EF4-FFF2-40B4-BE49-F238E27FC236}">
                <a16:creationId xmlns:a16="http://schemas.microsoft.com/office/drawing/2014/main" id="{1F76CBF3-D1C9-80E5-8D07-B7C5F7335959}"/>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40D9D7D-63DD-6DE7-BF54-45F99452224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267FB576-83F0-A88E-0591-B6E3C9EF30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266E4AD-8E42-EDF9-51E4-D30D1A47A50C}"/>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95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346199"/>
            <a:ext cx="6413500" cy="3657600"/>
          </a:xfrm>
        </p:spPr>
        <p:txBody>
          <a:bodyPr anchor="ctr"/>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DB87FB25-F4B2-4677-804C-53DF6B3A7142}"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9621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7042-D36E-97EB-050F-ECE2E714DFE7}"/>
              </a:ext>
            </a:extLst>
          </p:cNvPr>
          <p:cNvSpPr>
            <a:spLocks noGrp="1"/>
          </p:cNvSpPr>
          <p:nvPr>
            <p:ph type="title"/>
          </p:nvPr>
        </p:nvSpPr>
        <p:spPr>
          <a:xfrm>
            <a:off x="603682" y="10016"/>
            <a:ext cx="8229600" cy="1325563"/>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319773A-98F7-DEB5-6C42-F4012D29074A}"/>
              </a:ext>
            </a:extLst>
          </p:cNvPr>
          <p:cNvSpPr>
            <a:spLocks noGrp="1"/>
          </p:cNvSpPr>
          <p:nvPr>
            <p:ph idx="1"/>
          </p:nvPr>
        </p:nvSpPr>
        <p:spPr/>
        <p:txBody>
          <a:bodyPr/>
          <a:lstStyle>
            <a:lvl1pPr>
              <a:defRPr>
                <a:solidFill>
                  <a:schemeClr val="bg2">
                    <a:lumMod val="25000"/>
                  </a:schemeClr>
                </a:solidFill>
                <a:latin typeface="+mn-lt"/>
                <a:ea typeface="Verdana" panose="020B0604030504040204" pitchFamily="34" charset="0"/>
              </a:defRPr>
            </a:lvl1pPr>
            <a:lvl2pPr>
              <a:defRPr>
                <a:solidFill>
                  <a:schemeClr val="bg2">
                    <a:lumMod val="25000"/>
                  </a:schemeClr>
                </a:solidFill>
                <a:latin typeface="+mn-lt"/>
                <a:ea typeface="Verdana" panose="020B0604030504040204" pitchFamily="34" charset="0"/>
              </a:defRPr>
            </a:lvl2pPr>
            <a:lvl3pPr>
              <a:defRPr>
                <a:solidFill>
                  <a:schemeClr val="bg2">
                    <a:lumMod val="25000"/>
                  </a:schemeClr>
                </a:solidFill>
                <a:latin typeface="+mn-lt"/>
                <a:ea typeface="Verdana" panose="020B0604030504040204" pitchFamily="34" charset="0"/>
              </a:defRPr>
            </a:lvl3pPr>
            <a:lvl4pPr>
              <a:defRPr>
                <a:solidFill>
                  <a:schemeClr val="bg2">
                    <a:lumMod val="25000"/>
                  </a:schemeClr>
                </a:solidFill>
                <a:latin typeface="+mn-lt"/>
                <a:ea typeface="Verdana" panose="020B0604030504040204" pitchFamily="34" charset="0"/>
              </a:defRPr>
            </a:lvl4pPr>
            <a:lvl5pPr>
              <a:defRPr>
                <a:solidFill>
                  <a:schemeClr val="bg2">
                    <a:lumMod val="25000"/>
                  </a:schemeClr>
                </a:solidFill>
                <a:latin typeface="+mn-lt"/>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C1B0E4-CAB9-73DC-480D-D507A9458E14}"/>
              </a:ext>
            </a:extLst>
          </p:cNvPr>
          <p:cNvSpPr>
            <a:spLocks noGrp="1"/>
          </p:cNvSpPr>
          <p:nvPr>
            <p:ph type="dt" sz="half" idx="10"/>
          </p:nvPr>
        </p:nvSpPr>
        <p:spPr/>
        <p:txBody>
          <a:bodyPr/>
          <a:lstStyle/>
          <a:p>
            <a:fld id="{C2924BAB-2B86-4363-AA7B-DCC17D2D686A}" type="datetime1">
              <a:rPr lang="en-US" smtClean="0"/>
              <a:t>7/22/2025</a:t>
            </a:fld>
            <a:endParaRPr lang="en-US"/>
          </a:p>
        </p:txBody>
      </p:sp>
      <p:sp>
        <p:nvSpPr>
          <p:cNvPr id="5" name="Footer Placeholder 4">
            <a:extLst>
              <a:ext uri="{FF2B5EF4-FFF2-40B4-BE49-F238E27FC236}">
                <a16:creationId xmlns:a16="http://schemas.microsoft.com/office/drawing/2014/main" id="{4C6AD1BA-962B-F611-16E5-253EA4B0FCF1}"/>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0741930-08EB-1AD2-2A33-3BCD5CE01FB5}"/>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C61DCAE5-784C-EB44-E482-A8BFC28D075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9210C5-642D-5464-0807-915809B857A8}"/>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30C53031-7B14-BA49-A759-E65FAF3BA3C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191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8E5-C956-B8C3-BEEA-0ADD3A830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121B8D-742E-B4FB-6796-CD1D91FE4F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Verdana" panose="020B0604030504040204" pitchFamily="34" charset="0"/>
                <a:ea typeface="Verdana" panose="020B060403050404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97AE2-E9F2-A9CA-36A0-3B879CA1420F}"/>
              </a:ext>
            </a:extLst>
          </p:cNvPr>
          <p:cNvSpPr>
            <a:spLocks noGrp="1"/>
          </p:cNvSpPr>
          <p:nvPr>
            <p:ph type="dt" sz="half" idx="10"/>
          </p:nvPr>
        </p:nvSpPr>
        <p:spPr/>
        <p:txBody>
          <a:bodyPr/>
          <a:lstStyle/>
          <a:p>
            <a:fld id="{F3638CCB-3846-4725-8681-5AC9626B92C3}" type="datetime1">
              <a:rPr lang="en-US" smtClean="0"/>
              <a:t>7/22/2025</a:t>
            </a:fld>
            <a:endParaRPr lang="en-US"/>
          </a:p>
        </p:txBody>
      </p:sp>
      <p:sp>
        <p:nvSpPr>
          <p:cNvPr id="5" name="Footer Placeholder 4">
            <a:extLst>
              <a:ext uri="{FF2B5EF4-FFF2-40B4-BE49-F238E27FC236}">
                <a16:creationId xmlns:a16="http://schemas.microsoft.com/office/drawing/2014/main" id="{B608036F-69B6-8C9D-5DB9-C47D1D2A6166}"/>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2B434250-453F-A3E8-2C0D-AF7EBCFB9616}"/>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56865DB4-858E-6148-F23F-65FBA658AED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F57A5C4-3428-A3AF-1A7A-39AA0A4839A9}"/>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1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8231-C440-8C76-63FA-0DA89614A21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569F75E-FC90-C6FB-F32F-D21E22768C36}"/>
              </a:ext>
            </a:extLst>
          </p:cNvPr>
          <p:cNvSpPr>
            <a:spLocks noGrp="1"/>
          </p:cNvSpPr>
          <p:nvPr>
            <p:ph sz="half" idx="1"/>
          </p:nvPr>
        </p:nvSpPr>
        <p:spPr>
          <a:xfrm>
            <a:off x="603682"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B17F9-34CE-F1BB-4E30-D03F858BCA9F}"/>
              </a:ext>
            </a:extLst>
          </p:cNvPr>
          <p:cNvSpPr>
            <a:spLocks noGrp="1"/>
          </p:cNvSpPr>
          <p:nvPr>
            <p:ph sz="half" idx="2"/>
          </p:nvPr>
        </p:nvSpPr>
        <p:spPr>
          <a:xfrm>
            <a:off x="6172200"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AF139-001C-31B9-325A-3005D4DDC767}"/>
              </a:ext>
            </a:extLst>
          </p:cNvPr>
          <p:cNvSpPr>
            <a:spLocks noGrp="1"/>
          </p:cNvSpPr>
          <p:nvPr>
            <p:ph type="dt" sz="half" idx="10"/>
          </p:nvPr>
        </p:nvSpPr>
        <p:spPr/>
        <p:txBody>
          <a:bodyPr/>
          <a:lstStyle/>
          <a:p>
            <a:fld id="{FAD27F33-7E3E-4331-8B58-6B928E70D418}" type="datetime1">
              <a:rPr lang="en-US" smtClean="0"/>
              <a:t>7/22/2025</a:t>
            </a:fld>
            <a:endParaRPr lang="en-US"/>
          </a:p>
        </p:txBody>
      </p:sp>
      <p:sp>
        <p:nvSpPr>
          <p:cNvPr id="6" name="Footer Placeholder 5">
            <a:extLst>
              <a:ext uri="{FF2B5EF4-FFF2-40B4-BE49-F238E27FC236}">
                <a16:creationId xmlns:a16="http://schemas.microsoft.com/office/drawing/2014/main" id="{DD7CAD24-89FC-31D4-E279-481EFB9F8D23}"/>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229091C9-2D65-299C-B199-A205B8A97F2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8" name="Straight Connector 7">
            <a:extLst>
              <a:ext uri="{FF2B5EF4-FFF2-40B4-BE49-F238E27FC236}">
                <a16:creationId xmlns:a16="http://schemas.microsoft.com/office/drawing/2014/main" id="{6ACE017E-58A6-13AC-8156-A4AC84F8A803}"/>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F85983C-35FB-6682-A9C1-975D89187889}"/>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5" descr="Close up of waves on the beach">
            <a:extLst>
              <a:ext uri="{FF2B5EF4-FFF2-40B4-BE49-F238E27FC236}">
                <a16:creationId xmlns:a16="http://schemas.microsoft.com/office/drawing/2014/main" id="{79F1560E-F474-F78C-AB3A-93AF6BEEDA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7CBE-8DD5-D5FE-9B2F-BEDB6B0E3907}"/>
              </a:ext>
            </a:extLst>
          </p:cNvPr>
          <p:cNvSpPr>
            <a:spLocks noGrp="1"/>
          </p:cNvSpPr>
          <p:nvPr>
            <p:ph type="title"/>
          </p:nvPr>
        </p:nvSpPr>
        <p:spPr>
          <a:xfrm>
            <a:off x="612560" y="365125"/>
            <a:ext cx="8229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19491-5F30-739B-AF89-482670D0A517}"/>
              </a:ext>
            </a:extLst>
          </p:cNvPr>
          <p:cNvSpPr>
            <a:spLocks noGrp="1"/>
          </p:cNvSpPr>
          <p:nvPr>
            <p:ph type="body" idx="1"/>
          </p:nvPr>
        </p:nvSpPr>
        <p:spPr>
          <a:xfrm>
            <a:off x="612560" y="1681163"/>
            <a:ext cx="5385015"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D790B-D408-4B76-5D80-7628B2B110F9}"/>
              </a:ext>
            </a:extLst>
          </p:cNvPr>
          <p:cNvSpPr>
            <a:spLocks noGrp="1"/>
          </p:cNvSpPr>
          <p:nvPr>
            <p:ph sz="half" idx="2"/>
          </p:nvPr>
        </p:nvSpPr>
        <p:spPr>
          <a:xfrm>
            <a:off x="612560" y="2505075"/>
            <a:ext cx="5385015"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6A705-50D0-5A3F-A0CB-C13DEB24D8EC}"/>
              </a:ext>
            </a:extLst>
          </p:cNvPr>
          <p:cNvSpPr>
            <a:spLocks noGrp="1"/>
          </p:cNvSpPr>
          <p:nvPr>
            <p:ph type="body" sz="quarter" idx="3"/>
          </p:nvPr>
        </p:nvSpPr>
        <p:spPr>
          <a:xfrm>
            <a:off x="6172200" y="1681163"/>
            <a:ext cx="5407240"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3F614-F138-EC3D-091D-892DD7F02B62}"/>
              </a:ext>
            </a:extLst>
          </p:cNvPr>
          <p:cNvSpPr>
            <a:spLocks noGrp="1"/>
          </p:cNvSpPr>
          <p:nvPr>
            <p:ph sz="quarter" idx="4"/>
          </p:nvPr>
        </p:nvSpPr>
        <p:spPr>
          <a:xfrm>
            <a:off x="6172200" y="2505075"/>
            <a:ext cx="5407240"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7F610-8B73-0D04-A8BF-39A35F23846F}"/>
              </a:ext>
            </a:extLst>
          </p:cNvPr>
          <p:cNvSpPr>
            <a:spLocks noGrp="1"/>
          </p:cNvSpPr>
          <p:nvPr>
            <p:ph type="dt" sz="half" idx="10"/>
          </p:nvPr>
        </p:nvSpPr>
        <p:spPr/>
        <p:txBody>
          <a:bodyPr/>
          <a:lstStyle/>
          <a:p>
            <a:fld id="{80E3BDED-92FD-4166-A79B-3222E97008AE}" type="datetime1">
              <a:rPr lang="en-US" smtClean="0"/>
              <a:t>7/22/2025</a:t>
            </a:fld>
            <a:endParaRPr lang="en-US"/>
          </a:p>
        </p:txBody>
      </p:sp>
      <p:sp>
        <p:nvSpPr>
          <p:cNvPr id="8" name="Footer Placeholder 7">
            <a:extLst>
              <a:ext uri="{FF2B5EF4-FFF2-40B4-BE49-F238E27FC236}">
                <a16:creationId xmlns:a16="http://schemas.microsoft.com/office/drawing/2014/main" id="{DC2695DE-A3BE-A1E1-FEE3-4FB569379688}"/>
              </a:ext>
            </a:extLst>
          </p:cNvPr>
          <p:cNvSpPr>
            <a:spLocks noGrp="1"/>
          </p:cNvSpPr>
          <p:nvPr>
            <p:ph type="ftr" sz="quarter" idx="11"/>
          </p:nvPr>
        </p:nvSpPr>
        <p:spPr/>
        <p:txBody>
          <a:bodyPr/>
          <a:lstStyle/>
          <a:p>
            <a:r>
              <a:rPr lang="en-US"/>
              <a:t>Valentin Guigon - 2025</a:t>
            </a:r>
          </a:p>
        </p:txBody>
      </p:sp>
      <p:sp>
        <p:nvSpPr>
          <p:cNvPr id="9" name="Slide Number Placeholder 8">
            <a:extLst>
              <a:ext uri="{FF2B5EF4-FFF2-40B4-BE49-F238E27FC236}">
                <a16:creationId xmlns:a16="http://schemas.microsoft.com/office/drawing/2014/main" id="{EDDABF22-E64E-6E8A-0128-4C1EDBA6BF0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10" name="Straight Connector 9">
            <a:extLst>
              <a:ext uri="{FF2B5EF4-FFF2-40B4-BE49-F238E27FC236}">
                <a16:creationId xmlns:a16="http://schemas.microsoft.com/office/drawing/2014/main" id="{64BD3554-33F1-D556-6134-113D88AD0541}"/>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66FA6E-3E45-5FF6-48F3-3BE7155B3E41}"/>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2" name="Picture 5" descr="Close up of waves on the beach">
            <a:extLst>
              <a:ext uri="{FF2B5EF4-FFF2-40B4-BE49-F238E27FC236}">
                <a16:creationId xmlns:a16="http://schemas.microsoft.com/office/drawing/2014/main" id="{9911C13C-BE97-6CAA-D3D1-3657CBEE0CA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5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6985-6411-4C68-3283-98DA4F1E5BB0}"/>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8EE48E-2FE6-C718-F269-C50C52167E92}"/>
              </a:ext>
            </a:extLst>
          </p:cNvPr>
          <p:cNvSpPr>
            <a:spLocks noGrp="1"/>
          </p:cNvSpPr>
          <p:nvPr>
            <p:ph type="dt" sz="half" idx="10"/>
          </p:nvPr>
        </p:nvSpPr>
        <p:spPr/>
        <p:txBody>
          <a:bodyPr/>
          <a:lstStyle/>
          <a:p>
            <a:fld id="{3068E3DB-B55B-4A2C-8B2B-309B38905C6F}" type="datetime1">
              <a:rPr lang="en-US" smtClean="0"/>
              <a:t>7/22/2025</a:t>
            </a:fld>
            <a:endParaRPr lang="en-US"/>
          </a:p>
        </p:txBody>
      </p:sp>
      <p:sp>
        <p:nvSpPr>
          <p:cNvPr id="4" name="Footer Placeholder 3">
            <a:extLst>
              <a:ext uri="{FF2B5EF4-FFF2-40B4-BE49-F238E27FC236}">
                <a16:creationId xmlns:a16="http://schemas.microsoft.com/office/drawing/2014/main" id="{7211F488-7686-A34F-7585-5CBBFDEAD874}"/>
              </a:ext>
            </a:extLst>
          </p:cNvPr>
          <p:cNvSpPr>
            <a:spLocks noGrp="1"/>
          </p:cNvSpPr>
          <p:nvPr>
            <p:ph type="ftr" sz="quarter" idx="11"/>
          </p:nvPr>
        </p:nvSpPr>
        <p:spPr/>
        <p:txBody>
          <a:bodyPr/>
          <a:lstStyle/>
          <a:p>
            <a:r>
              <a:rPr lang="en-US"/>
              <a:t>Valentin Guigon - 2025</a:t>
            </a:r>
          </a:p>
        </p:txBody>
      </p:sp>
      <p:sp>
        <p:nvSpPr>
          <p:cNvPr id="5" name="Slide Number Placeholder 4">
            <a:extLst>
              <a:ext uri="{FF2B5EF4-FFF2-40B4-BE49-F238E27FC236}">
                <a16:creationId xmlns:a16="http://schemas.microsoft.com/office/drawing/2014/main" id="{00905FF0-C196-2F5D-3F23-FF0D3F8777B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6" name="Straight Connector 5">
            <a:extLst>
              <a:ext uri="{FF2B5EF4-FFF2-40B4-BE49-F238E27FC236}">
                <a16:creationId xmlns:a16="http://schemas.microsoft.com/office/drawing/2014/main" id="{BF60C683-D2A9-29E9-6180-74B6AFE1496B}"/>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E1D735-5F52-CFAB-DF8A-8474709868B3}"/>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5" descr="Close up of waves on the beach">
            <a:extLst>
              <a:ext uri="{FF2B5EF4-FFF2-40B4-BE49-F238E27FC236}">
                <a16:creationId xmlns:a16="http://schemas.microsoft.com/office/drawing/2014/main" id="{65155F53-1CEE-A376-D791-C5D5DFBBF49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A9E8A-2922-6EB3-3B99-27D3E17D5788}"/>
              </a:ext>
            </a:extLst>
          </p:cNvPr>
          <p:cNvSpPr>
            <a:spLocks noGrp="1"/>
          </p:cNvSpPr>
          <p:nvPr>
            <p:ph type="dt" sz="half" idx="10"/>
          </p:nvPr>
        </p:nvSpPr>
        <p:spPr/>
        <p:txBody>
          <a:bodyPr/>
          <a:lstStyle/>
          <a:p>
            <a:fld id="{1E871A25-7D2A-453D-95B9-BDFFDFD18A27}" type="datetime1">
              <a:rPr lang="en-US" smtClean="0"/>
              <a:t>7/22/2025</a:t>
            </a:fld>
            <a:endParaRPr lang="en-US"/>
          </a:p>
        </p:txBody>
      </p:sp>
      <p:sp>
        <p:nvSpPr>
          <p:cNvPr id="3" name="Footer Placeholder 2">
            <a:extLst>
              <a:ext uri="{FF2B5EF4-FFF2-40B4-BE49-F238E27FC236}">
                <a16:creationId xmlns:a16="http://schemas.microsoft.com/office/drawing/2014/main" id="{09EFF50C-8135-BB4D-8EC2-C2DE5AE7DE32}"/>
              </a:ext>
            </a:extLst>
          </p:cNvPr>
          <p:cNvSpPr>
            <a:spLocks noGrp="1"/>
          </p:cNvSpPr>
          <p:nvPr>
            <p:ph type="ftr" sz="quarter" idx="11"/>
          </p:nvPr>
        </p:nvSpPr>
        <p:spPr/>
        <p:txBody>
          <a:bodyPr/>
          <a:lstStyle/>
          <a:p>
            <a:r>
              <a:rPr lang="en-US"/>
              <a:t>Valentin Guigon - 2025</a:t>
            </a:r>
          </a:p>
        </p:txBody>
      </p:sp>
      <p:sp>
        <p:nvSpPr>
          <p:cNvPr id="4" name="Slide Number Placeholder 3">
            <a:extLst>
              <a:ext uri="{FF2B5EF4-FFF2-40B4-BE49-F238E27FC236}">
                <a16:creationId xmlns:a16="http://schemas.microsoft.com/office/drawing/2014/main" id="{9AA14D92-0967-B474-278F-0108B5852149}"/>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5" name="Straight Connector 4">
            <a:extLst>
              <a:ext uri="{FF2B5EF4-FFF2-40B4-BE49-F238E27FC236}">
                <a16:creationId xmlns:a16="http://schemas.microsoft.com/office/drawing/2014/main" id="{479D1C3C-5CAF-C8C5-E19E-69AEE570E48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Picture 5" descr="Close up of waves on the beach">
            <a:extLst>
              <a:ext uri="{FF2B5EF4-FFF2-40B4-BE49-F238E27FC236}">
                <a16:creationId xmlns:a16="http://schemas.microsoft.com/office/drawing/2014/main" id="{68BD6405-12E7-7364-FA06-68A410D070C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022-E361-4A19-EA1A-FFEBF6829498}"/>
              </a:ext>
            </a:extLst>
          </p:cNvPr>
          <p:cNvSpPr>
            <a:spLocks noGrp="1"/>
          </p:cNvSpPr>
          <p:nvPr>
            <p:ph type="title"/>
          </p:nvPr>
        </p:nvSpPr>
        <p:spPr>
          <a:xfrm>
            <a:off x="594804" y="457200"/>
            <a:ext cx="4177221"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750D598-B359-C908-AEE3-1DE1B8988B29}"/>
              </a:ext>
            </a:extLst>
          </p:cNvPr>
          <p:cNvSpPr>
            <a:spLocks noGrp="1"/>
          </p:cNvSpPr>
          <p:nvPr>
            <p:ph idx="1"/>
          </p:nvPr>
        </p:nvSpPr>
        <p:spPr>
          <a:xfrm>
            <a:off x="5183188" y="987425"/>
            <a:ext cx="6414008" cy="4873625"/>
          </a:xfrm>
        </p:spPr>
        <p:txBody>
          <a:bodyPr/>
          <a:lstStyle>
            <a:lvl1pPr>
              <a:defRPr sz="3200">
                <a:latin typeface="+mn-lt"/>
                <a:ea typeface="Verdana" panose="020B0604030504040204" pitchFamily="34" charset="0"/>
              </a:defRPr>
            </a:lvl1pPr>
            <a:lvl2pPr>
              <a:defRPr sz="2800">
                <a:latin typeface="+mn-lt"/>
                <a:ea typeface="Verdana" panose="020B0604030504040204" pitchFamily="34" charset="0"/>
              </a:defRPr>
            </a:lvl2pPr>
            <a:lvl3pPr>
              <a:defRPr sz="2400">
                <a:latin typeface="+mn-lt"/>
                <a:ea typeface="Verdana" panose="020B0604030504040204" pitchFamily="34" charset="0"/>
              </a:defRPr>
            </a:lvl3pPr>
            <a:lvl4pPr>
              <a:defRPr sz="2000">
                <a:latin typeface="+mn-lt"/>
                <a:ea typeface="Verdana" panose="020B0604030504040204" pitchFamily="34" charset="0"/>
              </a:defRPr>
            </a:lvl4pPr>
            <a:lvl5pPr>
              <a:defRPr sz="2000">
                <a:latin typeface="+mn-lt"/>
                <a:ea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82D224-8535-FBBE-D80D-31BDA085D424}"/>
              </a:ext>
            </a:extLst>
          </p:cNvPr>
          <p:cNvSpPr>
            <a:spLocks noGrp="1"/>
          </p:cNvSpPr>
          <p:nvPr>
            <p:ph type="body" sz="half" idx="2"/>
          </p:nvPr>
        </p:nvSpPr>
        <p:spPr>
          <a:xfrm>
            <a:off x="594804" y="2057400"/>
            <a:ext cx="4177221"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9045A-6AE1-94FC-6E0D-20D8E5CC003F}"/>
              </a:ext>
            </a:extLst>
          </p:cNvPr>
          <p:cNvSpPr>
            <a:spLocks noGrp="1"/>
          </p:cNvSpPr>
          <p:nvPr>
            <p:ph type="dt" sz="half" idx="10"/>
          </p:nvPr>
        </p:nvSpPr>
        <p:spPr/>
        <p:txBody>
          <a:bodyPr/>
          <a:lstStyle/>
          <a:p>
            <a:fld id="{1F35C72A-92D4-474C-9362-BB94B5636345}" type="datetime1">
              <a:rPr lang="en-US" smtClean="0"/>
              <a:t>7/22/2025</a:t>
            </a:fld>
            <a:endParaRPr lang="en-US"/>
          </a:p>
        </p:txBody>
      </p:sp>
      <p:sp>
        <p:nvSpPr>
          <p:cNvPr id="6" name="Footer Placeholder 5">
            <a:extLst>
              <a:ext uri="{FF2B5EF4-FFF2-40B4-BE49-F238E27FC236}">
                <a16:creationId xmlns:a16="http://schemas.microsoft.com/office/drawing/2014/main" id="{63356CF6-8CC0-BB97-ADF1-378934468225}"/>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D8E38F94-50DA-B1D2-C362-73C80C7966DA}"/>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10" name="Picture 5" descr="Close up of waves on the beach">
            <a:extLst>
              <a:ext uri="{FF2B5EF4-FFF2-40B4-BE49-F238E27FC236}">
                <a16:creationId xmlns:a16="http://schemas.microsoft.com/office/drawing/2014/main" id="{EF8F3E38-15DC-4F60-3685-8E5F11525C3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891339F-C04E-15A0-9013-452B1F73418D}"/>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0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625B3-0278-4F89-A2CD-74D4FA20EC38}"/>
              </a:ext>
            </a:extLst>
          </p:cNvPr>
          <p:cNvSpPr>
            <a:spLocks noGrp="1"/>
          </p:cNvSpPr>
          <p:nvPr>
            <p:ph type="title"/>
          </p:nvPr>
        </p:nvSpPr>
        <p:spPr>
          <a:xfrm>
            <a:off x="603682" y="1139"/>
            <a:ext cx="8229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A8890-ED9D-0CD9-5CEB-5819F332E97F}"/>
              </a:ext>
            </a:extLst>
          </p:cNvPr>
          <p:cNvSpPr>
            <a:spLocks noGrp="1"/>
          </p:cNvSpPr>
          <p:nvPr>
            <p:ph type="body" idx="1"/>
          </p:nvPr>
        </p:nvSpPr>
        <p:spPr>
          <a:xfrm>
            <a:off x="603682" y="1825625"/>
            <a:ext cx="107501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6EE90A-FFD8-7FD8-9046-AF7387BC3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AF817-E7D4-4952-954E-B50EECBE96C8}" type="datetime1">
              <a:rPr lang="en-US" smtClean="0"/>
              <a:t>7/22/2025</a:t>
            </a:fld>
            <a:endParaRPr lang="en-US"/>
          </a:p>
        </p:txBody>
      </p:sp>
      <p:sp>
        <p:nvSpPr>
          <p:cNvPr id="5" name="Footer Placeholder 4">
            <a:extLst>
              <a:ext uri="{FF2B5EF4-FFF2-40B4-BE49-F238E27FC236}">
                <a16:creationId xmlns:a16="http://schemas.microsoft.com/office/drawing/2014/main" id="{61DA4D20-CC4F-9B33-0C61-9B04CC66ADE7}"/>
              </a:ext>
            </a:extLst>
          </p:cNvPr>
          <p:cNvSpPr>
            <a:spLocks noGrp="1"/>
          </p:cNvSpPr>
          <p:nvPr>
            <p:ph type="ftr" sz="quarter" idx="3"/>
          </p:nvPr>
        </p:nvSpPr>
        <p:spPr>
          <a:xfrm>
            <a:off x="9982200" y="136525"/>
            <a:ext cx="1725967" cy="365125"/>
          </a:xfrm>
          <a:prstGeom prst="rect">
            <a:avLst/>
          </a:prstGeom>
        </p:spPr>
        <p:txBody>
          <a:bodyPr vert="horz" lIns="91440" tIns="45720" rIns="91440" bIns="45720" rtlCol="0" anchor="ctr"/>
          <a:lstStyle>
            <a:lvl1pPr algn="ctr">
              <a:defRPr sz="1200">
                <a:solidFill>
                  <a:schemeClr val="bg2">
                    <a:lumMod val="90000"/>
                  </a:schemeClr>
                </a:solidFill>
              </a:defRPr>
            </a:lvl1pPr>
          </a:lstStyle>
          <a:p>
            <a:r>
              <a:rPr lang="en-US"/>
              <a:t>Valentin Guigon - 2025</a:t>
            </a:r>
            <a:endParaRPr lang="en-US" dirty="0"/>
          </a:p>
        </p:txBody>
      </p:sp>
      <p:sp>
        <p:nvSpPr>
          <p:cNvPr id="6" name="Slide Number Placeholder 5">
            <a:extLst>
              <a:ext uri="{FF2B5EF4-FFF2-40B4-BE49-F238E27FC236}">
                <a16:creationId xmlns:a16="http://schemas.microsoft.com/office/drawing/2014/main" id="{47D7C6B2-0985-5D59-B9DB-B12FB8FEC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5E6910-D586-4B1A-BC87-A1DD68C0FBEB}" type="slidenum">
              <a:rPr lang="en-US" smtClean="0"/>
              <a:t>‹#›</a:t>
            </a:fld>
            <a:endParaRPr lang="en-US"/>
          </a:p>
        </p:txBody>
      </p:sp>
    </p:spTree>
    <p:extLst>
      <p:ext uri="{BB962C8B-B14F-4D97-AF65-F5344CB8AC3E}">
        <p14:creationId xmlns:p14="http://schemas.microsoft.com/office/powerpoint/2010/main" val="196161185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tmp"/><Relationship Id="rId4" Type="http://schemas.openxmlformats.org/officeDocument/2006/relationships/image" Target="../media/image8.tm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tm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tmp"/><Relationship Id="rId4" Type="http://schemas.openxmlformats.org/officeDocument/2006/relationships/image" Target="../media/image8.tmp"/></Relationships>
</file>

<file path=ppt/slides/_rels/slide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hyperlink" Target="https://theconversation.com/les-fausses-nouvelles-une-histoire-vieille-de-2-500-ans-101715"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tmp"/><Relationship Id="rId4" Type="http://schemas.openxmlformats.org/officeDocument/2006/relationships/image" Target="../media/image12.tmp"/></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2457-CAEC-8F04-90CC-601D72FE1F02}"/>
              </a:ext>
            </a:extLst>
          </p:cNvPr>
          <p:cNvSpPr>
            <a:spLocks noGrp="1"/>
          </p:cNvSpPr>
          <p:nvPr>
            <p:ph type="ctrTitle"/>
          </p:nvPr>
        </p:nvSpPr>
        <p:spPr/>
        <p:txBody>
          <a:bodyPr>
            <a:normAutofit fontScale="90000"/>
          </a:bodyPr>
          <a:lstStyle/>
          <a:p>
            <a:r>
              <a:rPr lang="fr-FR" dirty="0"/>
              <a:t>Informations</a:t>
            </a:r>
            <a:br>
              <a:rPr lang="fr-FR" dirty="0"/>
            </a:br>
            <a:r>
              <a:rPr lang="fr-FR" dirty="0"/>
              <a:t>Croyances</a:t>
            </a:r>
            <a:br>
              <a:rPr lang="fr-FR" dirty="0"/>
            </a:br>
            <a:r>
              <a:rPr lang="fr-FR" dirty="0"/>
              <a:t>Prédictions</a:t>
            </a:r>
            <a:endParaRPr lang="en-US" dirty="0"/>
          </a:p>
        </p:txBody>
      </p:sp>
      <p:sp>
        <p:nvSpPr>
          <p:cNvPr id="3" name="Subtitle 2">
            <a:extLst>
              <a:ext uri="{FF2B5EF4-FFF2-40B4-BE49-F238E27FC236}">
                <a16:creationId xmlns:a16="http://schemas.microsoft.com/office/drawing/2014/main" id="{73645D94-4E49-C539-F9DE-3EB0DCA5E488}"/>
              </a:ext>
            </a:extLst>
          </p:cNvPr>
          <p:cNvSpPr>
            <a:spLocks noGrp="1"/>
          </p:cNvSpPr>
          <p:nvPr>
            <p:ph type="subTitle" idx="1"/>
          </p:nvPr>
        </p:nvSpPr>
        <p:spPr/>
        <p:txBody>
          <a:bodyPr/>
          <a:lstStyle/>
          <a:p>
            <a:r>
              <a:rPr lang="fr-FR" dirty="0"/>
              <a:t>Ecole d’été </a:t>
            </a:r>
            <a:r>
              <a:rPr lang="fr-FR" i="1" dirty="0"/>
              <a:t>Ecole douteuse </a:t>
            </a:r>
            <a:r>
              <a:rPr lang="fr-FR" dirty="0"/>
              <a:t>– 14-18 Juillet 2025</a:t>
            </a:r>
          </a:p>
          <a:p>
            <a:r>
              <a:rPr lang="fr-FR" dirty="0"/>
              <a:t>-</a:t>
            </a:r>
          </a:p>
          <a:p>
            <a:r>
              <a:rPr lang="fr-FR" dirty="0"/>
              <a:t>Valentin Guigon</a:t>
            </a:r>
            <a:endParaRPr lang="en-US" dirty="0"/>
          </a:p>
        </p:txBody>
      </p:sp>
      <p:sp>
        <p:nvSpPr>
          <p:cNvPr id="4" name="Slide Number Placeholder 3">
            <a:extLst>
              <a:ext uri="{FF2B5EF4-FFF2-40B4-BE49-F238E27FC236}">
                <a16:creationId xmlns:a16="http://schemas.microsoft.com/office/drawing/2014/main" id="{C307D355-BBB6-0372-13EC-DF625F584F9B}"/>
              </a:ext>
            </a:extLst>
          </p:cNvPr>
          <p:cNvSpPr>
            <a:spLocks noGrp="1"/>
          </p:cNvSpPr>
          <p:nvPr>
            <p:ph type="sldNum" sz="quarter" idx="12"/>
          </p:nvPr>
        </p:nvSpPr>
        <p:spPr/>
        <p:txBody>
          <a:bodyPr/>
          <a:lstStyle/>
          <a:p>
            <a:fld id="{F95E6910-D586-4B1A-BC87-A1DD68C0FBEB}" type="slidenum">
              <a:rPr lang="en-US" smtClean="0"/>
              <a:t>1</a:t>
            </a:fld>
            <a:endParaRPr lang="en-US"/>
          </a:p>
        </p:txBody>
      </p:sp>
      <p:pic>
        <p:nvPicPr>
          <p:cNvPr id="5" name="Picture 2">
            <a:extLst>
              <a:ext uri="{FF2B5EF4-FFF2-40B4-BE49-F238E27FC236}">
                <a16:creationId xmlns:a16="http://schemas.microsoft.com/office/drawing/2014/main" id="{8B37F809-1214-3696-AAF0-0A307571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798" y="2579921"/>
            <a:ext cx="1495001" cy="1337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e">
            <a:extLst>
              <a:ext uri="{FF2B5EF4-FFF2-40B4-BE49-F238E27FC236}">
                <a16:creationId xmlns:a16="http://schemas.microsoft.com/office/drawing/2014/main" id="{F1ADB811-4FDB-A795-F303-695B6C250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864" y="1839676"/>
            <a:ext cx="2702559" cy="6458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219B792-D2A1-A5AB-8090-E26400797A5A}"/>
              </a:ext>
            </a:extLst>
          </p:cNvPr>
          <p:cNvGrpSpPr>
            <a:grpSpLocks noChangeAspect="1"/>
          </p:cNvGrpSpPr>
          <p:nvPr/>
        </p:nvGrpSpPr>
        <p:grpSpPr>
          <a:xfrm>
            <a:off x="10191509" y="4185802"/>
            <a:ext cx="1885949" cy="470254"/>
            <a:chOff x="9994138" y="4921109"/>
            <a:chExt cx="3136116" cy="781978"/>
          </a:xfrm>
        </p:grpSpPr>
        <p:sp>
          <p:nvSpPr>
            <p:cNvPr id="10" name="Rectangle 9">
              <a:extLst>
                <a:ext uri="{FF2B5EF4-FFF2-40B4-BE49-F238E27FC236}">
                  <a16:creationId xmlns:a16="http://schemas.microsoft.com/office/drawing/2014/main" id="{5D93D9C1-CC19-76F5-D9E4-4EA46AFFF9E5}"/>
                </a:ext>
              </a:extLst>
            </p:cNvPr>
            <p:cNvSpPr/>
            <p:nvPr/>
          </p:nvSpPr>
          <p:spPr>
            <a:xfrm>
              <a:off x="9994138" y="4921109"/>
              <a:ext cx="3136116" cy="7819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ollege of Behavorial &amp; Social Sciences">
              <a:extLst>
                <a:ext uri="{FF2B5EF4-FFF2-40B4-BE49-F238E27FC236}">
                  <a16:creationId xmlns:a16="http://schemas.microsoft.com/office/drawing/2014/main" id="{DCF4A9A0-1A44-C460-A9D5-555D3F44B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0533" y="5005934"/>
              <a:ext cx="3000126" cy="61233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logo with a black background&#10;&#10;AI-generated content may be incorrect.">
            <a:extLst>
              <a:ext uri="{FF2B5EF4-FFF2-40B4-BE49-F238E27FC236}">
                <a16:creationId xmlns:a16="http://schemas.microsoft.com/office/drawing/2014/main" id="{FE5FEBE4-A7F6-C17B-5083-8622045CB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057" y="2854977"/>
            <a:ext cx="967451" cy="967451"/>
          </a:xfrm>
          <a:prstGeom prst="rect">
            <a:avLst/>
          </a:prstGeom>
        </p:spPr>
      </p:pic>
    </p:spTree>
    <p:extLst>
      <p:ext uri="{BB962C8B-B14F-4D97-AF65-F5344CB8AC3E}">
        <p14:creationId xmlns:p14="http://schemas.microsoft.com/office/powerpoint/2010/main" val="133970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normAutofit/>
          </a:bodyPr>
          <a:lstStyle/>
          <a:p>
            <a:fld id="{6E4CE53B-3A12-47B5-B341-AC2563D5D4A4}" type="slidenum">
              <a:rPr lang="fr-FR" smtClean="0">
                <a:solidFill>
                  <a:schemeClr val="bg1"/>
                </a:solidFill>
              </a:rPr>
              <a:t>10</a:t>
            </a:fld>
            <a:endParaRPr lang="fr-FR">
              <a:solidFill>
                <a:schemeClr val="bg1"/>
              </a:solidFill>
            </a:endParaRPr>
          </a:p>
        </p:txBody>
      </p:sp>
      <p:sp>
        <p:nvSpPr>
          <p:cNvPr id="7" name="ZoneTexte 6"/>
          <p:cNvSpPr txBox="1"/>
          <p:nvPr/>
        </p:nvSpPr>
        <p:spPr>
          <a:xfrm>
            <a:off x="287470" y="4563522"/>
            <a:ext cx="5802244"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b="1" dirty="0">
                <a:solidFill>
                  <a:schemeClr val="bg2">
                    <a:lumMod val="25000"/>
                  </a:schemeClr>
                </a:solidFill>
              </a:rPr>
              <a:t>Croyance</a:t>
            </a:r>
            <a:r>
              <a:rPr lang="fr-FR" dirty="0">
                <a:solidFill>
                  <a:schemeClr val="bg2">
                    <a:lumMod val="25000"/>
                  </a:schemeClr>
                </a:solidFill>
              </a:rPr>
              <a:t> globale </a:t>
            </a:r>
            <a:r>
              <a:rPr lang="fr-FR" b="1" dirty="0">
                <a:solidFill>
                  <a:schemeClr val="bg2">
                    <a:lumMod val="25000"/>
                  </a:schemeClr>
                </a:solidFill>
              </a:rPr>
              <a:t>plus fréquente envers les news concordant avec l’affiliation partisane</a:t>
            </a:r>
            <a:r>
              <a:rPr lang="fr-FR" dirty="0">
                <a:solidFill>
                  <a:schemeClr val="bg2">
                    <a:lumMod val="25000"/>
                  </a:schemeClr>
                </a:solidFill>
              </a:rPr>
              <a:t>, et méfiance pour celles discordantes</a:t>
            </a:r>
          </a:p>
          <a:p>
            <a:pPr marL="285750" indent="-285750">
              <a:spcAft>
                <a:spcPts val="600"/>
              </a:spcAft>
              <a:buFont typeface="Arial" panose="020B0604020202020204" pitchFamily="34" charset="0"/>
              <a:buChar char="•"/>
            </a:pPr>
            <a:r>
              <a:rPr lang="fr-FR" b="1" dirty="0">
                <a:solidFill>
                  <a:schemeClr val="bg2">
                    <a:lumMod val="25000"/>
                  </a:schemeClr>
                </a:solidFill>
              </a:rPr>
              <a:t>Méfiance</a:t>
            </a:r>
            <a:r>
              <a:rPr lang="fr-FR" dirty="0">
                <a:solidFill>
                  <a:schemeClr val="bg2">
                    <a:lumMod val="25000"/>
                  </a:schemeClr>
                </a:solidFill>
              </a:rPr>
              <a:t> globale </a:t>
            </a:r>
            <a:r>
              <a:rPr lang="fr-FR" b="1" dirty="0">
                <a:solidFill>
                  <a:schemeClr val="bg2">
                    <a:lumMod val="25000"/>
                  </a:schemeClr>
                </a:solidFill>
              </a:rPr>
              <a:t>plus fréquente chez les individus les plus réflexifs</a:t>
            </a:r>
            <a:r>
              <a:rPr lang="fr-FR" dirty="0">
                <a:solidFill>
                  <a:schemeClr val="bg2">
                    <a:lumMod val="25000"/>
                  </a:schemeClr>
                </a:solidFill>
              </a:rPr>
              <a:t>, et inversement</a:t>
            </a:r>
          </a:p>
        </p:txBody>
      </p:sp>
      <p:grpSp>
        <p:nvGrpSpPr>
          <p:cNvPr id="9" name="Group 8">
            <a:extLst>
              <a:ext uri="{FF2B5EF4-FFF2-40B4-BE49-F238E27FC236}">
                <a16:creationId xmlns:a16="http://schemas.microsoft.com/office/drawing/2014/main" id="{AF213D71-B8F4-0E84-56E5-217BA7258C9A}"/>
              </a:ext>
            </a:extLst>
          </p:cNvPr>
          <p:cNvGrpSpPr/>
          <p:nvPr/>
        </p:nvGrpSpPr>
        <p:grpSpPr>
          <a:xfrm>
            <a:off x="820131" y="1894898"/>
            <a:ext cx="4917301" cy="2520000"/>
            <a:chOff x="820131" y="1894898"/>
            <a:chExt cx="4917301" cy="2520000"/>
          </a:xfrm>
        </p:grpSpPr>
        <p:pic>
          <p:nvPicPr>
            <p:cNvPr id="10" name="Image 9"/>
            <p:cNvPicPr/>
            <p:nvPr/>
          </p:nvPicPr>
          <p:blipFill rotWithShape="1">
            <a:blip r:embed="rId3" cstate="print">
              <a:extLst>
                <a:ext uri="{28A0092B-C50C-407E-A947-70E740481C1C}">
                  <a14:useLocalDpi xmlns:a14="http://schemas.microsoft.com/office/drawing/2010/main" val="0"/>
                </a:ext>
              </a:extLst>
            </a:blip>
            <a:srcRect l="2435" t="50672"/>
            <a:stretch/>
          </p:blipFill>
          <p:spPr bwMode="auto">
            <a:xfrm>
              <a:off x="820131" y="1894898"/>
              <a:ext cx="4917301" cy="2520000"/>
            </a:xfrm>
            <a:prstGeom prst="rect">
              <a:avLst/>
            </a:prstGeom>
            <a:noFill/>
          </p:spPr>
        </p:pic>
        <p:sp>
          <p:nvSpPr>
            <p:cNvPr id="13" name="Rectangle 12"/>
            <p:cNvSpPr/>
            <p:nvPr/>
          </p:nvSpPr>
          <p:spPr>
            <a:xfrm>
              <a:off x="820131" y="1934025"/>
              <a:ext cx="210005" cy="244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Image 20"/>
          <p:cNvPicPr>
            <a:picLocks noChangeAspect="1"/>
          </p:cNvPicPr>
          <p:nvPr/>
        </p:nvPicPr>
        <p:blipFill rotWithShape="1">
          <a:blip r:embed="rId4"/>
          <a:srcRect l="1653" r="41618" b="32477"/>
          <a:stretch/>
        </p:blipFill>
        <p:spPr>
          <a:xfrm>
            <a:off x="4263775" y="1192315"/>
            <a:ext cx="3657600" cy="553959"/>
          </a:xfrm>
          <a:prstGeom prst="rect">
            <a:avLst/>
          </a:prstGeom>
        </p:spPr>
      </p:pic>
      <p:sp>
        <p:nvSpPr>
          <p:cNvPr id="11" name="ZoneTexte 10"/>
          <p:cNvSpPr txBox="1"/>
          <p:nvPr/>
        </p:nvSpPr>
        <p:spPr>
          <a:xfrm>
            <a:off x="6134100" y="4785447"/>
            <a:ext cx="577043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b="1" dirty="0">
                <a:solidFill>
                  <a:schemeClr val="bg2">
                    <a:lumMod val="25000"/>
                  </a:schemeClr>
                </a:solidFill>
              </a:rPr>
              <a:t>Discernement plus élevé pour les news concordant avec l’affiliation partisane</a:t>
            </a:r>
          </a:p>
          <a:p>
            <a:pPr marL="285750" indent="-285750">
              <a:spcAft>
                <a:spcPts val="600"/>
              </a:spcAft>
              <a:buFont typeface="Arial" panose="020B0604020202020204" pitchFamily="34" charset="0"/>
              <a:buChar char="•"/>
            </a:pPr>
            <a:r>
              <a:rPr lang="fr-FR" b="1" dirty="0">
                <a:solidFill>
                  <a:schemeClr val="bg2">
                    <a:lumMod val="25000"/>
                  </a:schemeClr>
                </a:solidFill>
              </a:rPr>
              <a:t>Discernement plus élevé pour les individus les plus réflexifs</a:t>
            </a:r>
          </a:p>
        </p:txBody>
      </p:sp>
      <p:grpSp>
        <p:nvGrpSpPr>
          <p:cNvPr id="15" name="Group 14">
            <a:extLst>
              <a:ext uri="{FF2B5EF4-FFF2-40B4-BE49-F238E27FC236}">
                <a16:creationId xmlns:a16="http://schemas.microsoft.com/office/drawing/2014/main" id="{E8642CB5-F047-AC5F-B53B-04A08E55C8BB}"/>
              </a:ext>
            </a:extLst>
          </p:cNvPr>
          <p:cNvGrpSpPr/>
          <p:nvPr/>
        </p:nvGrpSpPr>
        <p:grpSpPr>
          <a:xfrm>
            <a:off x="6089714" y="1931030"/>
            <a:ext cx="4910889" cy="2483877"/>
            <a:chOff x="6089714" y="1931030"/>
            <a:chExt cx="4910889" cy="2483877"/>
          </a:xfrm>
        </p:grpSpPr>
        <p:pic>
          <p:nvPicPr>
            <p:cNvPr id="12" name="Image 11"/>
            <p:cNvPicPr/>
            <p:nvPr/>
          </p:nvPicPr>
          <p:blipFill rotWithShape="1">
            <a:blip r:embed="rId3" cstate="print">
              <a:extLst>
                <a:ext uri="{28A0092B-C50C-407E-A947-70E740481C1C}">
                  <a14:useLocalDpi xmlns:a14="http://schemas.microsoft.com/office/drawing/2010/main" val="0"/>
                </a:ext>
              </a:extLst>
            </a:blip>
            <a:srcRect l="2562" t="1" b="50836"/>
            <a:stretch/>
          </p:blipFill>
          <p:spPr bwMode="auto">
            <a:xfrm>
              <a:off x="6089714" y="1931030"/>
              <a:ext cx="4910889" cy="2483877"/>
            </a:xfrm>
            <a:prstGeom prst="rect">
              <a:avLst/>
            </a:prstGeom>
            <a:noFill/>
          </p:spPr>
        </p:pic>
        <p:sp>
          <p:nvSpPr>
            <p:cNvPr id="14" name="Rectangle 13"/>
            <p:cNvSpPr/>
            <p:nvPr/>
          </p:nvSpPr>
          <p:spPr>
            <a:xfrm>
              <a:off x="6089714" y="1960652"/>
              <a:ext cx="193202" cy="23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7433723" y="2358146"/>
              <a:ext cx="2232562" cy="392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p:cNvSpPr/>
          <p:nvPr/>
        </p:nvSpPr>
        <p:spPr>
          <a:xfrm>
            <a:off x="173745" y="6420891"/>
            <a:ext cx="3512756" cy="307777"/>
          </a:xfrm>
          <a:prstGeom prst="rect">
            <a:avLst/>
          </a:prstGeom>
        </p:spPr>
        <p:txBody>
          <a:bodyPr wrap="square">
            <a:spAutoFit/>
          </a:bodyPr>
          <a:lstStyle/>
          <a:p>
            <a:r>
              <a:rPr lang="en-GB" sz="1400" dirty="0">
                <a:solidFill>
                  <a:schemeClr val="bg2">
                    <a:lumMod val="25000"/>
                  </a:schemeClr>
                </a:solidFill>
                <a:ea typeface="Segoe UI Symbol" panose="020B0502040204020203" pitchFamily="34" charset="0"/>
                <a:cs typeface="Segoe UI Light" panose="020B0502040204020203" pitchFamily="34" charset="0"/>
              </a:rPr>
              <a:t>Pennycook &amp; Rand, 2021. </a:t>
            </a:r>
            <a:r>
              <a:rPr lang="en-GB" sz="1400" i="1" dirty="0">
                <a:solidFill>
                  <a:schemeClr val="bg2">
                    <a:lumMod val="25000"/>
                  </a:schemeClr>
                </a:solidFill>
                <a:ea typeface="Segoe UI Symbol" panose="020B0502040204020203" pitchFamily="34" charset="0"/>
                <a:cs typeface="Segoe UI Light" panose="020B0502040204020203" pitchFamily="34" charset="0"/>
              </a:rPr>
              <a:t>TICS</a:t>
            </a:r>
            <a:endParaRPr lang="fr-FR" sz="1400" dirty="0">
              <a:solidFill>
                <a:schemeClr val="bg2">
                  <a:lumMod val="25000"/>
                </a:schemeClr>
              </a:solidFill>
              <a:ea typeface="Segoe UI Symbol" panose="020B0502040204020203" pitchFamily="34" charset="0"/>
              <a:cs typeface="Segoe UI Light" panose="020B0502040204020203" pitchFamily="34" charset="0"/>
            </a:endParaRPr>
          </a:p>
        </p:txBody>
      </p:sp>
      <p:sp>
        <p:nvSpPr>
          <p:cNvPr id="8" name="Titre 1">
            <a:extLst>
              <a:ext uri="{FF2B5EF4-FFF2-40B4-BE49-F238E27FC236}">
                <a16:creationId xmlns:a16="http://schemas.microsoft.com/office/drawing/2014/main" id="{3EC4B9C7-EFEC-1716-068F-1E85D5995BF6}"/>
              </a:ext>
            </a:extLst>
          </p:cNvPr>
          <p:cNvSpPr>
            <a:spLocks noGrp="1"/>
          </p:cNvSpPr>
          <p:nvPr>
            <p:ph type="title"/>
          </p:nvPr>
        </p:nvSpPr>
        <p:spPr>
          <a:xfrm>
            <a:off x="838200" y="0"/>
            <a:ext cx="8001000" cy="1325563"/>
          </a:xfrm>
        </p:spPr>
        <p:txBody>
          <a:bodyPr anchor="ctr"/>
          <a:lstStyle/>
          <a:p>
            <a:r>
              <a:rPr lang="fr-FR" dirty="0">
                <a:cs typeface="Segoe UI" panose="020B0502040204020203" pitchFamily="34" charset="0"/>
              </a:rPr>
              <a:t>Informations partisanes</a:t>
            </a:r>
          </a:p>
        </p:txBody>
      </p:sp>
      <p:sp>
        <p:nvSpPr>
          <p:cNvPr id="2" name="Footer Placeholder 1">
            <a:extLst>
              <a:ext uri="{FF2B5EF4-FFF2-40B4-BE49-F238E27FC236}">
                <a16:creationId xmlns:a16="http://schemas.microsoft.com/office/drawing/2014/main" id="{DC8B08CA-1F91-86FF-4BF5-587F30ED28E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28114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693FB-64F0-CA72-FA2D-912E55F1AA87}"/>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8B261933-7C85-6770-D0A7-D2D953C1BAA7}"/>
              </a:ext>
            </a:extLst>
          </p:cNvPr>
          <p:cNvGrpSpPr/>
          <p:nvPr/>
        </p:nvGrpSpPr>
        <p:grpSpPr>
          <a:xfrm>
            <a:off x="772072" y="2068442"/>
            <a:ext cx="3794234" cy="2786807"/>
            <a:chOff x="1763310" y="1272657"/>
            <a:chExt cx="3794234" cy="2786807"/>
          </a:xfrm>
        </p:grpSpPr>
        <p:pic>
          <p:nvPicPr>
            <p:cNvPr id="5" name="Picture 4" descr="A group of graphs with different colored lines&#10;&#10;AI-generated content may be incorrect.">
              <a:extLst>
                <a:ext uri="{FF2B5EF4-FFF2-40B4-BE49-F238E27FC236}">
                  <a16:creationId xmlns:a16="http://schemas.microsoft.com/office/drawing/2014/main" id="{55E39FC4-21E0-3774-E79B-6E874E1F0C29}"/>
                </a:ext>
              </a:extLst>
            </p:cNvPr>
            <p:cNvPicPr>
              <a:picLocks noChangeAspect="1"/>
            </p:cNvPicPr>
            <p:nvPr/>
          </p:nvPicPr>
          <p:blipFill>
            <a:blip r:embed="rId3">
              <a:extLst>
                <a:ext uri="{28A0092B-C50C-407E-A947-70E740481C1C}">
                  <a14:useLocalDpi xmlns:a14="http://schemas.microsoft.com/office/drawing/2010/main" val="0"/>
                </a:ext>
              </a:extLst>
            </a:blip>
            <a:srcRect l="49021" t="54120"/>
            <a:stretch>
              <a:fillRect/>
            </a:stretch>
          </p:blipFill>
          <p:spPr>
            <a:xfrm>
              <a:off x="1763310" y="1970314"/>
              <a:ext cx="3794234" cy="2089150"/>
            </a:xfrm>
            <a:prstGeom prst="rect">
              <a:avLst/>
            </a:prstGeom>
          </p:spPr>
        </p:pic>
        <p:pic>
          <p:nvPicPr>
            <p:cNvPr id="2" name="Picture 1" descr="A group of graphs with different colored lines&#10;&#10;AI-generated content may be incorrect.">
              <a:extLst>
                <a:ext uri="{FF2B5EF4-FFF2-40B4-BE49-F238E27FC236}">
                  <a16:creationId xmlns:a16="http://schemas.microsoft.com/office/drawing/2014/main" id="{9BAB5E9D-51FA-F10B-BD1A-B0676EF285F5}"/>
                </a:ext>
              </a:extLst>
            </p:cNvPr>
            <p:cNvPicPr>
              <a:picLocks noChangeAspect="1"/>
            </p:cNvPicPr>
            <p:nvPr/>
          </p:nvPicPr>
          <p:blipFill>
            <a:blip r:embed="rId3">
              <a:extLst>
                <a:ext uri="{28A0092B-C50C-407E-A947-70E740481C1C}">
                  <a14:useLocalDpi xmlns:a14="http://schemas.microsoft.com/office/drawing/2010/main" val="0"/>
                </a:ext>
              </a:extLst>
            </a:blip>
            <a:srcRect l="55822" r="4647" b="84680"/>
            <a:stretch>
              <a:fillRect/>
            </a:stretch>
          </p:blipFill>
          <p:spPr>
            <a:xfrm>
              <a:off x="2291256" y="1272657"/>
              <a:ext cx="2942170" cy="697657"/>
            </a:xfrm>
            <a:prstGeom prst="rect">
              <a:avLst/>
            </a:prstGeom>
          </p:spPr>
        </p:pic>
      </p:grpSp>
      <p:grpSp>
        <p:nvGrpSpPr>
          <p:cNvPr id="31" name="Group 30">
            <a:extLst>
              <a:ext uri="{FF2B5EF4-FFF2-40B4-BE49-F238E27FC236}">
                <a16:creationId xmlns:a16="http://schemas.microsoft.com/office/drawing/2014/main" id="{0A1B3489-E4EA-2208-18B9-41646794F8DB}"/>
              </a:ext>
            </a:extLst>
          </p:cNvPr>
          <p:cNvGrpSpPr/>
          <p:nvPr/>
        </p:nvGrpSpPr>
        <p:grpSpPr>
          <a:xfrm>
            <a:off x="7502347" y="2068442"/>
            <a:ext cx="3663581" cy="2786807"/>
            <a:chOff x="6634458" y="1325563"/>
            <a:chExt cx="3663581" cy="2786807"/>
          </a:xfrm>
        </p:grpSpPr>
        <p:pic>
          <p:nvPicPr>
            <p:cNvPr id="9" name="Picture 8" descr="A group of graphs with different colored lines&#10;&#10;AI-generated content may be incorrect.">
              <a:extLst>
                <a:ext uri="{FF2B5EF4-FFF2-40B4-BE49-F238E27FC236}">
                  <a16:creationId xmlns:a16="http://schemas.microsoft.com/office/drawing/2014/main" id="{EDE9C8BE-B38D-CF1A-2B7C-2B43E00DF07F}"/>
                </a:ext>
              </a:extLst>
            </p:cNvPr>
            <p:cNvPicPr>
              <a:picLocks noChangeAspect="1"/>
            </p:cNvPicPr>
            <p:nvPr/>
          </p:nvPicPr>
          <p:blipFill>
            <a:blip r:embed="rId3">
              <a:extLst>
                <a:ext uri="{28A0092B-C50C-407E-A947-70E740481C1C}">
                  <a14:useLocalDpi xmlns:a14="http://schemas.microsoft.com/office/drawing/2010/main" val="0"/>
                </a:ext>
              </a:extLst>
            </a:blip>
            <a:srcRect t="54120" r="50777"/>
            <a:stretch>
              <a:fillRect/>
            </a:stretch>
          </p:blipFill>
          <p:spPr>
            <a:xfrm>
              <a:off x="6634458" y="2023220"/>
              <a:ext cx="3663581" cy="2089150"/>
            </a:xfrm>
            <a:prstGeom prst="rect">
              <a:avLst/>
            </a:prstGeom>
          </p:spPr>
        </p:pic>
        <p:pic>
          <p:nvPicPr>
            <p:cNvPr id="30" name="Picture 29" descr="A group of graphs with different colored lines&#10;&#10;AI-generated content may be incorrect.">
              <a:extLst>
                <a:ext uri="{FF2B5EF4-FFF2-40B4-BE49-F238E27FC236}">
                  <a16:creationId xmlns:a16="http://schemas.microsoft.com/office/drawing/2014/main" id="{6384FEE3-AC18-06AD-A3BA-807F898BCD76}"/>
                </a:ext>
              </a:extLst>
            </p:cNvPr>
            <p:cNvPicPr>
              <a:picLocks noChangeAspect="1"/>
            </p:cNvPicPr>
            <p:nvPr/>
          </p:nvPicPr>
          <p:blipFill>
            <a:blip r:embed="rId3">
              <a:extLst>
                <a:ext uri="{28A0092B-C50C-407E-A947-70E740481C1C}">
                  <a14:useLocalDpi xmlns:a14="http://schemas.microsoft.com/office/drawing/2010/main" val="0"/>
                </a:ext>
              </a:extLst>
            </a:blip>
            <a:srcRect l="55822" r="4647" b="84680"/>
            <a:stretch>
              <a:fillRect/>
            </a:stretch>
          </p:blipFill>
          <p:spPr>
            <a:xfrm>
              <a:off x="7139515" y="1325563"/>
              <a:ext cx="2942170" cy="697657"/>
            </a:xfrm>
            <a:prstGeom prst="rect">
              <a:avLst/>
            </a:prstGeom>
          </p:spPr>
        </p:pic>
      </p:grpSp>
      <p:sp>
        <p:nvSpPr>
          <p:cNvPr id="35" name="ZoneTexte 6">
            <a:extLst>
              <a:ext uri="{FF2B5EF4-FFF2-40B4-BE49-F238E27FC236}">
                <a16:creationId xmlns:a16="http://schemas.microsoft.com/office/drawing/2014/main" id="{41748941-C667-2ADD-09EA-BEDEB08C83CE}"/>
              </a:ext>
            </a:extLst>
          </p:cNvPr>
          <p:cNvSpPr txBox="1"/>
          <p:nvPr/>
        </p:nvSpPr>
        <p:spPr>
          <a:xfrm>
            <a:off x="80580" y="4855249"/>
            <a:ext cx="51816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solidFill>
                  <a:schemeClr val="bg2">
                    <a:lumMod val="25000"/>
                  </a:schemeClr>
                </a:solidFill>
              </a:rPr>
              <a:t>Une plus forte (faible) imprécision signale la fausseté (véracité)</a:t>
            </a:r>
          </a:p>
          <a:p>
            <a:pPr marL="285750" indent="-285750">
              <a:spcAft>
                <a:spcPts val="600"/>
              </a:spcAft>
              <a:buFont typeface="Arial" panose="020B0604020202020204" pitchFamily="34" charset="0"/>
              <a:buChar char="•"/>
            </a:pPr>
            <a:r>
              <a:rPr lang="fr-FR" dirty="0">
                <a:solidFill>
                  <a:schemeClr val="bg2">
                    <a:lumMod val="25000"/>
                  </a:schemeClr>
                </a:solidFill>
              </a:rPr>
              <a:t>Une plus forte (faible) tendance à polariser signale la fausseté (véracité)</a:t>
            </a:r>
          </a:p>
        </p:txBody>
      </p:sp>
      <p:sp>
        <p:nvSpPr>
          <p:cNvPr id="36" name="ZoneTexte 6">
            <a:extLst>
              <a:ext uri="{FF2B5EF4-FFF2-40B4-BE49-F238E27FC236}">
                <a16:creationId xmlns:a16="http://schemas.microsoft.com/office/drawing/2014/main" id="{31DE9D8B-B1E5-68A3-AEE3-33924009E98D}"/>
              </a:ext>
            </a:extLst>
          </p:cNvPr>
          <p:cNvSpPr txBox="1"/>
          <p:nvPr/>
        </p:nvSpPr>
        <p:spPr>
          <a:xfrm>
            <a:off x="6591298" y="4854251"/>
            <a:ext cx="5471074"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solidFill>
                  <a:schemeClr val="bg2">
                    <a:lumMod val="25000"/>
                  </a:schemeClr>
                </a:solidFill>
              </a:rPr>
              <a:t>Une information fausse (vraie) précise (imprécise) ne sera pas correctement détectée</a:t>
            </a:r>
          </a:p>
          <a:p>
            <a:pPr marL="285750" indent="-285750">
              <a:spcAft>
                <a:spcPts val="600"/>
              </a:spcAft>
              <a:buFont typeface="Arial" panose="020B0604020202020204" pitchFamily="34" charset="0"/>
              <a:buChar char="•"/>
            </a:pPr>
            <a:r>
              <a:rPr lang="fr-FR" dirty="0">
                <a:solidFill>
                  <a:schemeClr val="bg2">
                    <a:lumMod val="25000"/>
                  </a:schemeClr>
                </a:solidFill>
              </a:rPr>
              <a:t>Une information fausse (vraie) polarisante (consensuelle) ne sera pas correctement détectée</a:t>
            </a:r>
          </a:p>
        </p:txBody>
      </p:sp>
      <p:sp>
        <p:nvSpPr>
          <p:cNvPr id="4" name="Espace réservé du numéro de diapositive 3">
            <a:extLst>
              <a:ext uri="{FF2B5EF4-FFF2-40B4-BE49-F238E27FC236}">
                <a16:creationId xmlns:a16="http://schemas.microsoft.com/office/drawing/2014/main" id="{5C0661A0-9951-748A-D4DD-8A7DC24C79E6}"/>
              </a:ext>
            </a:extLst>
          </p:cNvPr>
          <p:cNvSpPr>
            <a:spLocks noGrp="1"/>
          </p:cNvSpPr>
          <p:nvPr>
            <p:ph type="sldNum" sz="quarter" idx="12"/>
          </p:nvPr>
        </p:nvSpPr>
        <p:spPr/>
        <p:txBody>
          <a:bodyPr>
            <a:normAutofit/>
          </a:bodyPr>
          <a:lstStyle/>
          <a:p>
            <a:fld id="{6E4CE53B-3A12-47B5-B341-AC2563D5D4A4}" type="slidenum">
              <a:rPr lang="fr-FR" smtClean="0">
                <a:solidFill>
                  <a:schemeClr val="bg1"/>
                </a:solidFill>
              </a:rPr>
              <a:t>11</a:t>
            </a:fld>
            <a:endParaRPr lang="fr-FR">
              <a:solidFill>
                <a:schemeClr val="bg1"/>
              </a:solidFill>
            </a:endParaRPr>
          </a:p>
        </p:txBody>
      </p:sp>
      <p:sp>
        <p:nvSpPr>
          <p:cNvPr id="8" name="Titre 1">
            <a:extLst>
              <a:ext uri="{FF2B5EF4-FFF2-40B4-BE49-F238E27FC236}">
                <a16:creationId xmlns:a16="http://schemas.microsoft.com/office/drawing/2014/main" id="{100B58F1-C726-A469-04E6-BCF8DDFAE5A6}"/>
              </a:ext>
            </a:extLst>
          </p:cNvPr>
          <p:cNvSpPr>
            <a:spLocks noGrp="1"/>
          </p:cNvSpPr>
          <p:nvPr>
            <p:ph type="title"/>
          </p:nvPr>
        </p:nvSpPr>
        <p:spPr>
          <a:xfrm>
            <a:off x="838200" y="0"/>
            <a:ext cx="8001000" cy="1325563"/>
          </a:xfrm>
        </p:spPr>
        <p:txBody>
          <a:bodyPr anchor="ctr">
            <a:normAutofit/>
          </a:bodyPr>
          <a:lstStyle/>
          <a:p>
            <a:r>
              <a:rPr lang="fr-FR" dirty="0">
                <a:cs typeface="Segoe UI" panose="020B0502040204020203" pitchFamily="34" charset="0"/>
              </a:rPr>
              <a:t>Informations non-partisanes: ambiguïté</a:t>
            </a:r>
          </a:p>
        </p:txBody>
      </p:sp>
      <p:sp>
        <p:nvSpPr>
          <p:cNvPr id="27" name="TextBox 26">
            <a:extLst>
              <a:ext uri="{FF2B5EF4-FFF2-40B4-BE49-F238E27FC236}">
                <a16:creationId xmlns:a16="http://schemas.microsoft.com/office/drawing/2014/main" id="{B002809C-BC95-FEC0-F950-423E6D8F4B0D}"/>
              </a:ext>
            </a:extLst>
          </p:cNvPr>
          <p:cNvSpPr txBox="1"/>
          <p:nvPr/>
        </p:nvSpPr>
        <p:spPr>
          <a:xfrm>
            <a:off x="171668" y="6416553"/>
            <a:ext cx="4286115" cy="307777"/>
          </a:xfrm>
          <a:prstGeom prst="rect">
            <a:avLst/>
          </a:prstGeom>
          <a:noFill/>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sp>
        <p:nvSpPr>
          <p:cNvPr id="38" name="TextBox 37">
            <a:extLst>
              <a:ext uri="{FF2B5EF4-FFF2-40B4-BE49-F238E27FC236}">
                <a16:creationId xmlns:a16="http://schemas.microsoft.com/office/drawing/2014/main" id="{3A16074B-3B6B-995A-FD50-DE3F180C64FF}"/>
              </a:ext>
            </a:extLst>
          </p:cNvPr>
          <p:cNvSpPr txBox="1"/>
          <p:nvPr/>
        </p:nvSpPr>
        <p:spPr>
          <a:xfrm>
            <a:off x="4596763" y="736823"/>
            <a:ext cx="7082858" cy="523220"/>
          </a:xfrm>
          <a:prstGeom prst="rect">
            <a:avLst/>
          </a:prstGeom>
          <a:noFill/>
        </p:spPr>
        <p:txBody>
          <a:bodyPr wrap="square">
            <a:spAutoFit/>
          </a:bodyPr>
          <a:lstStyle/>
          <a:p>
            <a:r>
              <a:rPr lang="fr-FR" sz="1400" dirty="0">
                <a:solidFill>
                  <a:schemeClr val="bg2">
                    <a:lumMod val="25000"/>
                  </a:schemeClr>
                </a:solidFill>
                <a:latin typeface="Calibri" panose="020F0502020204030204" pitchFamily="34" charset="0"/>
              </a:rPr>
              <a:t>« Le Conseil Supérieur des Programmes auditionne aussi des climatosceptiques pour ses recommandations à l'enseignement du climat à l'école. »</a:t>
            </a:r>
            <a:endParaRPr lang="en-US" sz="1400" dirty="0">
              <a:solidFill>
                <a:schemeClr val="bg2">
                  <a:lumMod val="25000"/>
                </a:schemeClr>
              </a:solidFill>
            </a:endParaRPr>
          </a:p>
        </p:txBody>
      </p:sp>
      <p:sp>
        <p:nvSpPr>
          <p:cNvPr id="40" name="TextBox 39">
            <a:extLst>
              <a:ext uri="{FF2B5EF4-FFF2-40B4-BE49-F238E27FC236}">
                <a16:creationId xmlns:a16="http://schemas.microsoft.com/office/drawing/2014/main" id="{9159FA4F-0058-F35E-4C07-8DF7CD5C9B25}"/>
              </a:ext>
            </a:extLst>
          </p:cNvPr>
          <p:cNvSpPr txBox="1"/>
          <p:nvPr/>
        </p:nvSpPr>
        <p:spPr>
          <a:xfrm>
            <a:off x="507998" y="1337313"/>
            <a:ext cx="6096000" cy="523220"/>
          </a:xfrm>
          <a:prstGeom prst="rect">
            <a:avLst/>
          </a:prstGeom>
          <a:noFill/>
        </p:spPr>
        <p:txBody>
          <a:bodyPr wrap="square">
            <a:spAutoFit/>
          </a:bodyPr>
          <a:lstStyle/>
          <a:p>
            <a:r>
              <a:rPr lang="fr-FR" sz="1400" dirty="0">
                <a:solidFill>
                  <a:schemeClr val="bg2">
                    <a:lumMod val="25000"/>
                  </a:schemeClr>
                </a:solidFill>
              </a:rPr>
              <a:t>« En tout, 56 partis Européens dont les opinions divergent se sont unis derrière la révolte contre l'autoritarisme de Bruxelles. »</a:t>
            </a:r>
            <a:endParaRPr lang="en-US" sz="1400" dirty="0">
              <a:solidFill>
                <a:schemeClr val="bg2">
                  <a:lumMod val="25000"/>
                </a:schemeClr>
              </a:solidFill>
            </a:endParaRPr>
          </a:p>
        </p:txBody>
      </p:sp>
      <p:sp>
        <p:nvSpPr>
          <p:cNvPr id="42" name="TextBox 41">
            <a:extLst>
              <a:ext uri="{FF2B5EF4-FFF2-40B4-BE49-F238E27FC236}">
                <a16:creationId xmlns:a16="http://schemas.microsoft.com/office/drawing/2014/main" id="{AF5B8911-36F5-230A-98F3-0C761E8292EE}"/>
              </a:ext>
            </a:extLst>
          </p:cNvPr>
          <p:cNvSpPr txBox="1"/>
          <p:nvPr/>
        </p:nvSpPr>
        <p:spPr>
          <a:xfrm>
            <a:off x="6371926" y="1421808"/>
            <a:ext cx="5451126" cy="523220"/>
          </a:xfrm>
          <a:prstGeom prst="rect">
            <a:avLst/>
          </a:prstGeom>
          <a:noFill/>
        </p:spPr>
        <p:txBody>
          <a:bodyPr wrap="square">
            <a:spAutoFit/>
          </a:bodyPr>
          <a:lstStyle/>
          <a:p>
            <a:r>
              <a:rPr lang="fr-FR" sz="1400" b="0" i="0" u="none" strike="noStrike" dirty="0">
                <a:solidFill>
                  <a:schemeClr val="bg2">
                    <a:lumMod val="25000"/>
                  </a:schemeClr>
                </a:solidFill>
                <a:effectLst/>
                <a:latin typeface="Calibri" panose="020F0502020204030204" pitchFamily="34" charset="0"/>
              </a:rPr>
              <a:t>« L'Etat a acheté une soixantaine d'hôtels Formule 1 destinés aux demandeurs d'asile. »</a:t>
            </a:r>
            <a:endParaRPr lang="en-US" sz="1400" dirty="0">
              <a:solidFill>
                <a:schemeClr val="bg2">
                  <a:lumMod val="25000"/>
                </a:schemeClr>
              </a:solidFill>
            </a:endParaRPr>
          </a:p>
        </p:txBody>
      </p:sp>
      <p:sp>
        <p:nvSpPr>
          <p:cNvPr id="3" name="Footer Placeholder 2">
            <a:extLst>
              <a:ext uri="{FF2B5EF4-FFF2-40B4-BE49-F238E27FC236}">
                <a16:creationId xmlns:a16="http://schemas.microsoft.com/office/drawing/2014/main" id="{BF7232E9-790F-9857-8B68-1503EB7F22C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82462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9CE4C0-E1EC-A552-8E91-4485423D1AD6}"/>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A04221-81E1-6D9D-A1C9-1154542F6548}"/>
              </a:ext>
            </a:extLst>
          </p:cNvPr>
          <p:cNvSpPr>
            <a:spLocks noGrp="1"/>
          </p:cNvSpPr>
          <p:nvPr>
            <p:ph type="sldNum" sz="quarter" idx="12"/>
          </p:nvPr>
        </p:nvSpPr>
        <p:spPr/>
        <p:txBody>
          <a:bodyPr>
            <a:normAutofit/>
          </a:bodyPr>
          <a:lstStyle/>
          <a:p>
            <a:fld id="{6E4CE53B-3A12-47B5-B341-AC2563D5D4A4}" type="slidenum">
              <a:rPr lang="fr-FR" smtClean="0">
                <a:solidFill>
                  <a:schemeClr val="bg1"/>
                </a:solidFill>
              </a:rPr>
              <a:t>12</a:t>
            </a:fld>
            <a:endParaRPr lang="fr-FR">
              <a:solidFill>
                <a:schemeClr val="bg1"/>
              </a:solidFill>
            </a:endParaRPr>
          </a:p>
        </p:txBody>
      </p:sp>
      <p:sp>
        <p:nvSpPr>
          <p:cNvPr id="8" name="Titre 1">
            <a:extLst>
              <a:ext uri="{FF2B5EF4-FFF2-40B4-BE49-F238E27FC236}">
                <a16:creationId xmlns:a16="http://schemas.microsoft.com/office/drawing/2014/main" id="{56351EB9-2CEB-E437-1C09-0F46D704138A}"/>
              </a:ext>
            </a:extLst>
          </p:cNvPr>
          <p:cNvSpPr>
            <a:spLocks noGrp="1"/>
          </p:cNvSpPr>
          <p:nvPr>
            <p:ph type="title"/>
          </p:nvPr>
        </p:nvSpPr>
        <p:spPr>
          <a:xfrm>
            <a:off x="838200" y="0"/>
            <a:ext cx="8001000" cy="1325563"/>
          </a:xfrm>
        </p:spPr>
        <p:txBody>
          <a:bodyPr anchor="ctr"/>
          <a:lstStyle/>
          <a:p>
            <a:r>
              <a:rPr lang="fr-FR" dirty="0">
                <a:cs typeface="Segoe UI" panose="020B0502040204020203" pitchFamily="34" charset="0"/>
              </a:rPr>
              <a:t>Informations non-partisanes ambigües</a:t>
            </a:r>
          </a:p>
        </p:txBody>
      </p:sp>
      <p:grpSp>
        <p:nvGrpSpPr>
          <p:cNvPr id="32" name="Group 31">
            <a:extLst>
              <a:ext uri="{FF2B5EF4-FFF2-40B4-BE49-F238E27FC236}">
                <a16:creationId xmlns:a16="http://schemas.microsoft.com/office/drawing/2014/main" id="{5EF44F88-0BFE-F44E-3BC4-FF7F359CE9E0}"/>
              </a:ext>
            </a:extLst>
          </p:cNvPr>
          <p:cNvGrpSpPr/>
          <p:nvPr/>
        </p:nvGrpSpPr>
        <p:grpSpPr>
          <a:xfrm>
            <a:off x="449137" y="1270790"/>
            <a:ext cx="3794234" cy="2786807"/>
            <a:chOff x="1763310" y="1272657"/>
            <a:chExt cx="3794234" cy="2786807"/>
          </a:xfrm>
        </p:grpSpPr>
        <p:pic>
          <p:nvPicPr>
            <p:cNvPr id="5" name="Picture 4" descr="A group of graphs with different colored lines&#10;&#10;AI-generated content may be incorrect.">
              <a:extLst>
                <a:ext uri="{FF2B5EF4-FFF2-40B4-BE49-F238E27FC236}">
                  <a16:creationId xmlns:a16="http://schemas.microsoft.com/office/drawing/2014/main" id="{E81B26F9-E8EB-6609-1C6A-05AEE1498684}"/>
                </a:ext>
              </a:extLst>
            </p:cNvPr>
            <p:cNvPicPr>
              <a:picLocks noChangeAspect="1"/>
            </p:cNvPicPr>
            <p:nvPr/>
          </p:nvPicPr>
          <p:blipFill>
            <a:blip r:embed="rId3">
              <a:extLst>
                <a:ext uri="{28A0092B-C50C-407E-A947-70E740481C1C}">
                  <a14:useLocalDpi xmlns:a14="http://schemas.microsoft.com/office/drawing/2010/main" val="0"/>
                </a:ext>
              </a:extLst>
            </a:blip>
            <a:srcRect l="49021" t="54120"/>
            <a:stretch>
              <a:fillRect/>
            </a:stretch>
          </p:blipFill>
          <p:spPr>
            <a:xfrm>
              <a:off x="1763310" y="1970314"/>
              <a:ext cx="3794234" cy="2089150"/>
            </a:xfrm>
            <a:prstGeom prst="rect">
              <a:avLst/>
            </a:prstGeom>
          </p:spPr>
        </p:pic>
        <p:pic>
          <p:nvPicPr>
            <p:cNvPr id="2" name="Picture 1" descr="A group of graphs with different colored lines&#10;&#10;AI-generated content may be incorrect.">
              <a:extLst>
                <a:ext uri="{FF2B5EF4-FFF2-40B4-BE49-F238E27FC236}">
                  <a16:creationId xmlns:a16="http://schemas.microsoft.com/office/drawing/2014/main" id="{9F5878D3-67D1-0B35-5BED-153D93ED29AF}"/>
                </a:ext>
              </a:extLst>
            </p:cNvPr>
            <p:cNvPicPr>
              <a:picLocks noChangeAspect="1"/>
            </p:cNvPicPr>
            <p:nvPr/>
          </p:nvPicPr>
          <p:blipFill>
            <a:blip r:embed="rId3">
              <a:extLst>
                <a:ext uri="{28A0092B-C50C-407E-A947-70E740481C1C}">
                  <a14:useLocalDpi xmlns:a14="http://schemas.microsoft.com/office/drawing/2010/main" val="0"/>
                </a:ext>
              </a:extLst>
            </a:blip>
            <a:srcRect l="55822" r="4647" b="84680"/>
            <a:stretch>
              <a:fillRect/>
            </a:stretch>
          </p:blipFill>
          <p:spPr>
            <a:xfrm>
              <a:off x="2291256" y="1272657"/>
              <a:ext cx="2942170" cy="697657"/>
            </a:xfrm>
            <a:prstGeom prst="rect">
              <a:avLst/>
            </a:prstGeom>
          </p:spPr>
        </p:pic>
      </p:grpSp>
      <p:pic>
        <p:nvPicPr>
          <p:cNvPr id="9" name="Picture 8" descr="A group of graphs with different colored lines&#10;&#10;AI-generated content may be incorrect.">
            <a:extLst>
              <a:ext uri="{FF2B5EF4-FFF2-40B4-BE49-F238E27FC236}">
                <a16:creationId xmlns:a16="http://schemas.microsoft.com/office/drawing/2014/main" id="{34CF5D51-1520-DF42-1D02-89BDC5EAE28F}"/>
              </a:ext>
            </a:extLst>
          </p:cNvPr>
          <p:cNvPicPr>
            <a:picLocks noChangeAspect="1"/>
          </p:cNvPicPr>
          <p:nvPr/>
        </p:nvPicPr>
        <p:blipFill>
          <a:blip r:embed="rId3">
            <a:extLst>
              <a:ext uri="{28A0092B-C50C-407E-A947-70E740481C1C}">
                <a14:useLocalDpi xmlns:a14="http://schemas.microsoft.com/office/drawing/2010/main" val="0"/>
              </a:ext>
            </a:extLst>
          </a:blip>
          <a:srcRect t="54120" r="50777"/>
          <a:stretch>
            <a:fillRect/>
          </a:stretch>
        </p:blipFill>
        <p:spPr>
          <a:xfrm>
            <a:off x="514464" y="4155227"/>
            <a:ext cx="3663581" cy="2089150"/>
          </a:xfrm>
          <a:prstGeom prst="rect">
            <a:avLst/>
          </a:prstGeom>
        </p:spPr>
      </p:pic>
      <p:pic>
        <p:nvPicPr>
          <p:cNvPr id="34" name="Picture 33" descr="A document with numbers and numbers&#10;&#10;AI-generated content may be incorrect.">
            <a:extLst>
              <a:ext uri="{FF2B5EF4-FFF2-40B4-BE49-F238E27FC236}">
                <a16:creationId xmlns:a16="http://schemas.microsoft.com/office/drawing/2014/main" id="{DB5FB3CA-E2AA-90B4-F924-C42CFDA37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106" y="706289"/>
            <a:ext cx="4484187" cy="5832623"/>
          </a:xfrm>
          <a:prstGeom prst="rect">
            <a:avLst/>
          </a:prstGeom>
        </p:spPr>
      </p:pic>
      <p:sp>
        <p:nvSpPr>
          <p:cNvPr id="3" name="TextBox 2">
            <a:extLst>
              <a:ext uri="{FF2B5EF4-FFF2-40B4-BE49-F238E27FC236}">
                <a16:creationId xmlns:a16="http://schemas.microsoft.com/office/drawing/2014/main" id="{577F997C-BC42-7264-C8EE-72983D205F05}"/>
              </a:ext>
            </a:extLst>
          </p:cNvPr>
          <p:cNvSpPr txBox="1"/>
          <p:nvPr/>
        </p:nvSpPr>
        <p:spPr>
          <a:xfrm>
            <a:off x="171668" y="6416553"/>
            <a:ext cx="4286115" cy="307777"/>
          </a:xfrm>
          <a:prstGeom prst="rect">
            <a:avLst/>
          </a:prstGeom>
          <a:noFill/>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sp>
        <p:nvSpPr>
          <p:cNvPr id="6" name="Footer Placeholder 5">
            <a:extLst>
              <a:ext uri="{FF2B5EF4-FFF2-40B4-BE49-F238E27FC236}">
                <a16:creationId xmlns:a16="http://schemas.microsoft.com/office/drawing/2014/main" id="{C201EFD4-92CF-D209-61B7-D182D68B65B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826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45F80-891A-F758-2476-433338E19553}"/>
            </a:ext>
          </a:extLst>
        </p:cNvPr>
        <p:cNvGrpSpPr/>
        <p:nvPr/>
      </p:nvGrpSpPr>
      <p:grpSpPr>
        <a:xfrm>
          <a:off x="0" y="0"/>
          <a:ext cx="0" cy="0"/>
          <a:chOff x="0" y="0"/>
          <a:chExt cx="0" cy="0"/>
        </a:xfrm>
      </p:grpSpPr>
      <p:pic>
        <p:nvPicPr>
          <p:cNvPr id="14" name="Image 13">
            <a:extLst>
              <a:ext uri="{FF2B5EF4-FFF2-40B4-BE49-F238E27FC236}">
                <a16:creationId xmlns:a16="http://schemas.microsoft.com/office/drawing/2014/main" id="{7A0A68CD-4327-A78B-5372-C69B0608B816}"/>
              </a:ext>
            </a:extLst>
          </p:cNvPr>
          <p:cNvPicPr>
            <a:picLocks noChangeAspect="1"/>
          </p:cNvPicPr>
          <p:nvPr/>
        </p:nvPicPr>
        <p:blipFill>
          <a:blip r:embed="rId3"/>
          <a:stretch>
            <a:fillRect/>
          </a:stretch>
        </p:blipFill>
        <p:spPr>
          <a:xfrm>
            <a:off x="2859047" y="1133343"/>
            <a:ext cx="5917977" cy="4877800"/>
          </a:xfrm>
          <a:prstGeom prst="rect">
            <a:avLst/>
          </a:prstGeom>
        </p:spPr>
      </p:pic>
      <p:sp>
        <p:nvSpPr>
          <p:cNvPr id="76" name="Rectangle 75">
            <a:extLst>
              <a:ext uri="{FF2B5EF4-FFF2-40B4-BE49-F238E27FC236}">
                <a16:creationId xmlns:a16="http://schemas.microsoft.com/office/drawing/2014/main" id="{42819DE4-FC90-CF96-AE4F-D9AF1360D63D}"/>
              </a:ext>
            </a:extLst>
          </p:cNvPr>
          <p:cNvSpPr/>
          <p:nvPr/>
        </p:nvSpPr>
        <p:spPr>
          <a:xfrm>
            <a:off x="3714771" y="5417782"/>
            <a:ext cx="4876800" cy="934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CA57331-E49F-8B5C-54BB-981238EBDCAE}"/>
              </a:ext>
            </a:extLst>
          </p:cNvPr>
          <p:cNvSpPr>
            <a:spLocks noGrp="1"/>
          </p:cNvSpPr>
          <p:nvPr>
            <p:ph type="sldNum" sz="quarter" idx="12"/>
          </p:nvPr>
        </p:nvSpPr>
        <p:spPr/>
        <p:txBody>
          <a:bodyPr/>
          <a:lstStyle/>
          <a:p>
            <a:fld id="{F95E6910-D586-4B1A-BC87-A1DD68C0FBEB}" type="slidenum">
              <a:rPr lang="en-US" smtClean="0"/>
              <a:t>13</a:t>
            </a:fld>
            <a:endParaRPr lang="en-US"/>
          </a:p>
        </p:txBody>
      </p:sp>
      <p:sp>
        <p:nvSpPr>
          <p:cNvPr id="3" name="Title 1">
            <a:extLst>
              <a:ext uri="{FF2B5EF4-FFF2-40B4-BE49-F238E27FC236}">
                <a16:creationId xmlns:a16="http://schemas.microsoft.com/office/drawing/2014/main" id="{C79281B3-F123-FBC1-3289-34AE4F6A3A6B}"/>
              </a:ext>
            </a:extLst>
          </p:cNvPr>
          <p:cNvSpPr>
            <a:spLocks noGrp="1"/>
          </p:cNvSpPr>
          <p:nvPr>
            <p:ph type="title"/>
          </p:nvPr>
        </p:nvSpPr>
        <p:spPr>
          <a:xfrm>
            <a:off x="603682" y="10016"/>
            <a:ext cx="8229600" cy="1325563"/>
          </a:xfrm>
        </p:spPr>
        <p:txBody>
          <a:bodyPr>
            <a:normAutofit/>
          </a:bodyPr>
          <a:lstStyle/>
          <a:p>
            <a:r>
              <a:rPr lang="fr-FR" dirty="0"/>
              <a:t>De l’évaluation à la recherche d’informations supplémentaires</a:t>
            </a:r>
            <a:endParaRPr lang="en-US" dirty="0"/>
          </a:p>
        </p:txBody>
      </p:sp>
      <p:sp>
        <p:nvSpPr>
          <p:cNvPr id="4" name="Footer Placeholder 3">
            <a:extLst>
              <a:ext uri="{FF2B5EF4-FFF2-40B4-BE49-F238E27FC236}">
                <a16:creationId xmlns:a16="http://schemas.microsoft.com/office/drawing/2014/main" id="{7051BF39-4855-3D5E-08F4-C9850757EB12}"/>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37294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B816936-610A-F72E-8D3F-89E94CDA8BE1}"/>
              </a:ext>
            </a:extLst>
          </p:cNvPr>
          <p:cNvGrpSpPr/>
          <p:nvPr/>
        </p:nvGrpSpPr>
        <p:grpSpPr>
          <a:xfrm>
            <a:off x="3064094" y="1860387"/>
            <a:ext cx="6686777" cy="3062902"/>
            <a:chOff x="3064094" y="1860387"/>
            <a:chExt cx="6686777" cy="3062902"/>
          </a:xfrm>
        </p:grpSpPr>
        <p:grpSp>
          <p:nvGrpSpPr>
            <p:cNvPr id="10" name="Group 9">
              <a:extLst>
                <a:ext uri="{FF2B5EF4-FFF2-40B4-BE49-F238E27FC236}">
                  <a16:creationId xmlns:a16="http://schemas.microsoft.com/office/drawing/2014/main" id="{3919EFF8-A89D-F092-0830-69B6A4A5EC40}"/>
                </a:ext>
              </a:extLst>
            </p:cNvPr>
            <p:cNvGrpSpPr/>
            <p:nvPr/>
          </p:nvGrpSpPr>
          <p:grpSpPr>
            <a:xfrm>
              <a:off x="3064094" y="1860387"/>
              <a:ext cx="6686777" cy="3062902"/>
              <a:chOff x="3064094" y="1860387"/>
              <a:chExt cx="6686777" cy="3062902"/>
            </a:xfrm>
          </p:grpSpPr>
          <p:pic>
            <p:nvPicPr>
              <p:cNvPr id="4" name="Picture 3" descr="A screenshot of a computer&#10;&#10;AI-generated content may be incorrect.">
                <a:extLst>
                  <a:ext uri="{FF2B5EF4-FFF2-40B4-BE49-F238E27FC236}">
                    <a16:creationId xmlns:a16="http://schemas.microsoft.com/office/drawing/2014/main" id="{BCD735CC-05CB-E402-23DA-5F9239D0E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71" y="1860387"/>
                <a:ext cx="3165979" cy="1711856"/>
              </a:xfrm>
              <a:prstGeom prst="rect">
                <a:avLst/>
              </a:prstGeom>
            </p:spPr>
          </p:pic>
          <p:pic>
            <p:nvPicPr>
              <p:cNvPr id="6" name="Picture 5" descr="A screenshot of a social media post&#10;&#10;AI-generated content may be incorrect.">
                <a:extLst>
                  <a:ext uri="{FF2B5EF4-FFF2-40B4-BE49-F238E27FC236}">
                    <a16:creationId xmlns:a16="http://schemas.microsoft.com/office/drawing/2014/main" id="{28A49CAA-0D34-AD58-8DF5-305A78B3E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094" y="3555528"/>
                <a:ext cx="3837225" cy="1367761"/>
              </a:xfrm>
              <a:prstGeom prst="rect">
                <a:avLst/>
              </a:prstGeom>
            </p:spPr>
          </p:pic>
          <p:grpSp>
            <p:nvGrpSpPr>
              <p:cNvPr id="7" name="Group 6">
                <a:extLst>
                  <a:ext uri="{FF2B5EF4-FFF2-40B4-BE49-F238E27FC236}">
                    <a16:creationId xmlns:a16="http://schemas.microsoft.com/office/drawing/2014/main" id="{F78E5D84-25CA-9302-CED6-87E06C0E3BE8}"/>
                  </a:ext>
                </a:extLst>
              </p:cNvPr>
              <p:cNvGrpSpPr>
                <a:grpSpLocks noChangeAspect="1"/>
              </p:cNvGrpSpPr>
              <p:nvPr/>
            </p:nvGrpSpPr>
            <p:grpSpPr>
              <a:xfrm>
                <a:off x="6880750" y="2762559"/>
                <a:ext cx="2870121" cy="1722688"/>
                <a:chOff x="6191702" y="3486441"/>
                <a:chExt cx="4949264" cy="2970619"/>
              </a:xfrm>
            </p:grpSpPr>
            <p:pic>
              <p:nvPicPr>
                <p:cNvPr id="8" name="Picture 7" descr="A screenshot of a computer&#10;&#10;AI-generated content may be incorrect.">
                  <a:extLst>
                    <a:ext uri="{FF2B5EF4-FFF2-40B4-BE49-F238E27FC236}">
                      <a16:creationId xmlns:a16="http://schemas.microsoft.com/office/drawing/2014/main" id="{4E7AEE20-F5DE-674D-A4BA-BDD3C72C6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702" y="3486441"/>
                  <a:ext cx="4949264" cy="2970619"/>
                </a:xfrm>
                <a:prstGeom prst="rect">
                  <a:avLst/>
                </a:prstGeom>
              </p:spPr>
            </p:pic>
            <p:sp>
              <p:nvSpPr>
                <p:cNvPr id="9" name="Rectangle 8">
                  <a:extLst>
                    <a:ext uri="{FF2B5EF4-FFF2-40B4-BE49-F238E27FC236}">
                      <a16:creationId xmlns:a16="http://schemas.microsoft.com/office/drawing/2014/main" id="{818D7AD8-192D-2918-4A20-DF8F1749ED2D}"/>
                    </a:ext>
                  </a:extLst>
                </p:cNvPr>
                <p:cNvSpPr/>
                <p:nvPr/>
              </p:nvSpPr>
              <p:spPr>
                <a:xfrm>
                  <a:off x="10268607" y="5948855"/>
                  <a:ext cx="872359" cy="5082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Rectangle 10">
              <a:extLst>
                <a:ext uri="{FF2B5EF4-FFF2-40B4-BE49-F238E27FC236}">
                  <a16:creationId xmlns:a16="http://schemas.microsoft.com/office/drawing/2014/main" id="{8580BB15-7045-FC15-16EC-E3D91F931299}"/>
                </a:ext>
              </a:extLst>
            </p:cNvPr>
            <p:cNvSpPr/>
            <p:nvPr/>
          </p:nvSpPr>
          <p:spPr>
            <a:xfrm>
              <a:off x="3064094" y="1860387"/>
              <a:ext cx="6686777" cy="3062902"/>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Image 31"/>
          <p:cNvPicPr>
            <a:picLocks noChangeAspect="1"/>
          </p:cNvPicPr>
          <p:nvPr/>
        </p:nvPicPr>
        <p:blipFill rotWithShape="1">
          <a:blip r:embed="rId6"/>
          <a:srcRect l="1722" t="2144" b="86861"/>
          <a:stretch/>
        </p:blipFill>
        <p:spPr>
          <a:xfrm>
            <a:off x="2994660" y="1242060"/>
            <a:ext cx="5816081" cy="536304"/>
          </a:xfrm>
          <a:prstGeom prst="rect">
            <a:avLst/>
          </a:prstGeom>
        </p:spPr>
      </p:pic>
      <p:sp>
        <p:nvSpPr>
          <p:cNvPr id="37" name="ZoneTexte 36"/>
          <p:cNvSpPr txBox="1"/>
          <p:nvPr/>
        </p:nvSpPr>
        <p:spPr>
          <a:xfrm>
            <a:off x="525646" y="3281546"/>
            <a:ext cx="1291082" cy="369332"/>
          </a:xfrm>
          <a:prstGeom prst="rect">
            <a:avLst/>
          </a:prstGeom>
          <a:gradFill flip="none" rotWithShape="1">
            <a:gsLst>
              <a:gs pos="0">
                <a:schemeClr val="bg1">
                  <a:lumMod val="95000"/>
                </a:schemeClr>
              </a:gs>
              <a:gs pos="0">
                <a:srgbClr val="F0F0F0">
                  <a:shade val="67500"/>
                  <a:satMod val="115000"/>
                </a:srgbClr>
              </a:gs>
              <a:gs pos="94000">
                <a:srgbClr val="F0F0F0">
                  <a:shade val="100000"/>
                  <a:satMod val="115000"/>
                </a:srgbClr>
              </a:gs>
            </a:gsLst>
            <a:lin ang="16200000" scaled="1"/>
            <a:tileRect/>
          </a:gradFill>
          <a:ln w="3175">
            <a:solidFill>
              <a:schemeClr val="tx1"/>
            </a:solidFill>
          </a:ln>
        </p:spPr>
        <p:txBody>
          <a:bodyPr wrap="square" rtlCol="0">
            <a:spAutoFit/>
          </a:bodyPr>
          <a:lstStyle/>
          <a:p>
            <a:pPr algn="ctr"/>
            <a:r>
              <a:rPr lang="fr-FR" dirty="0" err="1">
                <a:latin typeface="Segoe UI Symbol" panose="020B0502040204020203" pitchFamily="34" charset="0"/>
                <a:ea typeface="Segoe UI Symbol" panose="020B0502040204020203" pitchFamily="34" charset="0"/>
              </a:rPr>
              <a:t>Beliefs</a:t>
            </a:r>
            <a:endParaRPr lang="fr-FR" dirty="0">
              <a:latin typeface="Segoe UI Symbol" panose="020B0502040204020203" pitchFamily="34" charset="0"/>
              <a:ea typeface="Segoe UI Symbol" panose="020B0502040204020203" pitchFamily="34" charset="0"/>
            </a:endParaRPr>
          </a:p>
        </p:txBody>
      </p:sp>
      <p:sp>
        <p:nvSpPr>
          <p:cNvPr id="76" name="Rectangle 75"/>
          <p:cNvSpPr/>
          <p:nvPr/>
        </p:nvSpPr>
        <p:spPr>
          <a:xfrm>
            <a:off x="3714771" y="5417782"/>
            <a:ext cx="4876800" cy="934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59714" y="6449185"/>
            <a:ext cx="5504858" cy="307777"/>
          </a:xfrm>
          <a:prstGeom prst="rect">
            <a:avLst/>
          </a:prstGeom>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adapté de </a:t>
            </a:r>
            <a:r>
              <a:rPr lang="en-GB" sz="1400" dirty="0">
                <a:solidFill>
                  <a:schemeClr val="bg2">
                    <a:lumMod val="25000"/>
                  </a:schemeClr>
                </a:solidFill>
                <a:ea typeface="Segoe UI Symbol" panose="020B0502040204020203" pitchFamily="34" charset="0"/>
                <a:cs typeface="Segoe UI Light" panose="020B0502040204020203" pitchFamily="34" charset="0"/>
              </a:rPr>
              <a:t>Sharot &amp; Sunstein, 2020. </a:t>
            </a:r>
            <a:r>
              <a:rPr lang="en-GB" sz="1400" i="1" dirty="0">
                <a:solidFill>
                  <a:schemeClr val="bg2">
                    <a:lumMod val="25000"/>
                  </a:schemeClr>
                </a:solidFill>
                <a:ea typeface="Segoe UI Symbol" panose="020B0502040204020203" pitchFamily="34" charset="0"/>
                <a:cs typeface="Segoe UI Light" panose="020B0502040204020203" pitchFamily="34" charset="0"/>
              </a:rPr>
              <a:t>Nature Human Behaviour</a:t>
            </a:r>
            <a:endParaRPr lang="fr-FR" sz="1400" dirty="0">
              <a:solidFill>
                <a:schemeClr val="bg2">
                  <a:lumMod val="25000"/>
                </a:schemeClr>
              </a:solidFill>
              <a:ea typeface="Segoe UI Symbol" panose="020B0502040204020203" pitchFamily="34"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C1374C6D-47FC-1522-FC3C-53AD5C78CA01}"/>
              </a:ext>
            </a:extLst>
          </p:cNvPr>
          <p:cNvSpPr>
            <a:spLocks noGrp="1"/>
          </p:cNvSpPr>
          <p:nvPr>
            <p:ph type="sldNum" sz="quarter" idx="12"/>
          </p:nvPr>
        </p:nvSpPr>
        <p:spPr/>
        <p:txBody>
          <a:bodyPr/>
          <a:lstStyle/>
          <a:p>
            <a:fld id="{F95E6910-D586-4B1A-BC87-A1DD68C0FBEB}" type="slidenum">
              <a:rPr lang="en-US" smtClean="0"/>
              <a:t>14</a:t>
            </a:fld>
            <a:endParaRPr lang="en-US"/>
          </a:p>
        </p:txBody>
      </p:sp>
      <p:sp>
        <p:nvSpPr>
          <p:cNvPr id="3" name="Title 1">
            <a:extLst>
              <a:ext uri="{FF2B5EF4-FFF2-40B4-BE49-F238E27FC236}">
                <a16:creationId xmlns:a16="http://schemas.microsoft.com/office/drawing/2014/main" id="{1E0CEDB0-FA21-54AB-2E4C-9E3CC53E1879}"/>
              </a:ext>
            </a:extLst>
          </p:cNvPr>
          <p:cNvSpPr>
            <a:spLocks noGrp="1"/>
          </p:cNvSpPr>
          <p:nvPr>
            <p:ph type="title"/>
          </p:nvPr>
        </p:nvSpPr>
        <p:spPr>
          <a:xfrm>
            <a:off x="603682" y="10016"/>
            <a:ext cx="8229600" cy="1325563"/>
          </a:xfrm>
        </p:spPr>
        <p:txBody>
          <a:bodyPr>
            <a:normAutofit/>
          </a:bodyPr>
          <a:lstStyle/>
          <a:p>
            <a:r>
              <a:rPr lang="fr-FR" dirty="0"/>
              <a:t>De l’évaluation à la recherche d’informations supplémentaires</a:t>
            </a:r>
            <a:endParaRPr lang="en-US" dirty="0"/>
          </a:p>
        </p:txBody>
      </p:sp>
      <p:cxnSp>
        <p:nvCxnSpPr>
          <p:cNvPr id="15" name="Connector: Elbow 14">
            <a:extLst>
              <a:ext uri="{FF2B5EF4-FFF2-40B4-BE49-F238E27FC236}">
                <a16:creationId xmlns:a16="http://schemas.microsoft.com/office/drawing/2014/main" id="{5A80DEC2-C17F-18F3-5B9B-86DFD794B618}"/>
              </a:ext>
            </a:extLst>
          </p:cNvPr>
          <p:cNvCxnSpPr>
            <a:cxnSpLocks/>
            <a:endCxn id="37" idx="0"/>
          </p:cNvCxnSpPr>
          <p:nvPr/>
        </p:nvCxnSpPr>
        <p:spPr>
          <a:xfrm rot="10800000">
            <a:off x="1171187" y="3281547"/>
            <a:ext cx="1687860" cy="290697"/>
          </a:xfrm>
          <a:prstGeom prst="bentConnector4">
            <a:avLst>
              <a:gd name="adj1" fmla="val 25610"/>
              <a:gd name="adj2" fmla="val 178639"/>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5" name="Footer Placeholder 4">
            <a:extLst>
              <a:ext uri="{FF2B5EF4-FFF2-40B4-BE49-F238E27FC236}">
                <a16:creationId xmlns:a16="http://schemas.microsoft.com/office/drawing/2014/main" id="{3EA9AD1C-446B-F267-13F8-3D43C8D0357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88443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6"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47840-5C58-7248-73F3-24302D5910F0}"/>
            </a:ext>
          </a:extLst>
        </p:cNvPr>
        <p:cNvGrpSpPr/>
        <p:nvPr/>
      </p:nvGrpSpPr>
      <p:grpSpPr>
        <a:xfrm>
          <a:off x="0" y="0"/>
          <a:ext cx="0" cy="0"/>
          <a:chOff x="0" y="0"/>
          <a:chExt cx="0" cy="0"/>
        </a:xfrm>
      </p:grpSpPr>
      <p:pic>
        <p:nvPicPr>
          <p:cNvPr id="32" name="Image 31">
            <a:extLst>
              <a:ext uri="{FF2B5EF4-FFF2-40B4-BE49-F238E27FC236}">
                <a16:creationId xmlns:a16="http://schemas.microsoft.com/office/drawing/2014/main" id="{2D73A5B3-3FB1-B8B7-0DD9-4D1AFEFE7E0D}"/>
              </a:ext>
            </a:extLst>
          </p:cNvPr>
          <p:cNvPicPr>
            <a:picLocks noChangeAspect="1"/>
          </p:cNvPicPr>
          <p:nvPr/>
        </p:nvPicPr>
        <p:blipFill rotWithShape="1">
          <a:blip r:embed="rId3"/>
          <a:srcRect l="1722" t="2144" b="86861"/>
          <a:stretch/>
        </p:blipFill>
        <p:spPr>
          <a:xfrm>
            <a:off x="2994660" y="1242060"/>
            <a:ext cx="5816081" cy="536304"/>
          </a:xfrm>
          <a:prstGeom prst="rect">
            <a:avLst/>
          </a:prstGeom>
        </p:spPr>
      </p:pic>
      <p:sp>
        <p:nvSpPr>
          <p:cNvPr id="37" name="ZoneTexte 36">
            <a:extLst>
              <a:ext uri="{FF2B5EF4-FFF2-40B4-BE49-F238E27FC236}">
                <a16:creationId xmlns:a16="http://schemas.microsoft.com/office/drawing/2014/main" id="{A521B358-AD3B-8D0C-7DF6-0B76D32CC49D}"/>
              </a:ext>
            </a:extLst>
          </p:cNvPr>
          <p:cNvSpPr txBox="1"/>
          <p:nvPr/>
        </p:nvSpPr>
        <p:spPr>
          <a:xfrm>
            <a:off x="525646" y="3281546"/>
            <a:ext cx="1291082" cy="369332"/>
          </a:xfrm>
          <a:prstGeom prst="rect">
            <a:avLst/>
          </a:prstGeom>
          <a:gradFill flip="none" rotWithShape="1">
            <a:gsLst>
              <a:gs pos="0">
                <a:schemeClr val="bg1">
                  <a:lumMod val="95000"/>
                </a:schemeClr>
              </a:gs>
              <a:gs pos="0">
                <a:srgbClr val="F0F0F0">
                  <a:shade val="67500"/>
                  <a:satMod val="115000"/>
                </a:srgbClr>
              </a:gs>
              <a:gs pos="94000">
                <a:srgbClr val="F0F0F0">
                  <a:shade val="100000"/>
                  <a:satMod val="115000"/>
                </a:srgbClr>
              </a:gs>
            </a:gsLst>
            <a:lin ang="16200000" scaled="1"/>
            <a:tileRect/>
          </a:gradFill>
          <a:ln w="3175">
            <a:solidFill>
              <a:schemeClr val="tx1"/>
            </a:solidFill>
          </a:ln>
        </p:spPr>
        <p:txBody>
          <a:bodyPr wrap="square" rtlCol="0">
            <a:spAutoFit/>
          </a:bodyPr>
          <a:lstStyle/>
          <a:p>
            <a:pPr algn="ctr"/>
            <a:r>
              <a:rPr lang="fr-FR" dirty="0" err="1">
                <a:latin typeface="Segoe UI Symbol" panose="020B0502040204020203" pitchFamily="34" charset="0"/>
                <a:ea typeface="Segoe UI Symbol" panose="020B0502040204020203" pitchFamily="34" charset="0"/>
              </a:rPr>
              <a:t>Beliefs</a:t>
            </a:r>
            <a:endParaRPr lang="fr-FR" dirty="0">
              <a:latin typeface="Segoe UI Symbol" panose="020B0502040204020203" pitchFamily="34" charset="0"/>
              <a:ea typeface="Segoe UI Symbol" panose="020B0502040204020203" pitchFamily="34" charset="0"/>
            </a:endParaRPr>
          </a:p>
        </p:txBody>
      </p:sp>
      <p:grpSp>
        <p:nvGrpSpPr>
          <p:cNvPr id="40" name="Groupe 39">
            <a:extLst>
              <a:ext uri="{FF2B5EF4-FFF2-40B4-BE49-F238E27FC236}">
                <a16:creationId xmlns:a16="http://schemas.microsoft.com/office/drawing/2014/main" id="{ADDC5CE6-DD79-F0F2-B3AD-435FD063DCE5}"/>
              </a:ext>
            </a:extLst>
          </p:cNvPr>
          <p:cNvGrpSpPr/>
          <p:nvPr/>
        </p:nvGrpSpPr>
        <p:grpSpPr>
          <a:xfrm>
            <a:off x="1861068" y="1994694"/>
            <a:ext cx="2081130" cy="2400368"/>
            <a:chOff x="1861068" y="1994694"/>
            <a:chExt cx="2081130" cy="2400368"/>
          </a:xfrm>
        </p:grpSpPr>
        <p:pic>
          <p:nvPicPr>
            <p:cNvPr id="41" name="Image 40">
              <a:extLst>
                <a:ext uri="{FF2B5EF4-FFF2-40B4-BE49-F238E27FC236}">
                  <a16:creationId xmlns:a16="http://schemas.microsoft.com/office/drawing/2014/main" id="{0D258A98-52B7-A6DB-1BAB-1B1C7B3633BF}"/>
                </a:ext>
              </a:extLst>
            </p:cNvPr>
            <p:cNvPicPr/>
            <p:nvPr/>
          </p:nvPicPr>
          <p:blipFill rotWithShape="1">
            <a:blip r:embed="rId4" cstate="print">
              <a:extLst>
                <a:ext uri="{28A0092B-C50C-407E-A947-70E740481C1C}">
                  <a14:useLocalDpi xmlns:a14="http://schemas.microsoft.com/office/drawing/2010/main" val="0"/>
                </a:ext>
              </a:extLst>
            </a:blip>
            <a:srcRect r="73466"/>
            <a:stretch/>
          </p:blipFill>
          <p:spPr bwMode="auto">
            <a:xfrm>
              <a:off x="2020723" y="2531952"/>
              <a:ext cx="1526345" cy="1863110"/>
            </a:xfrm>
            <a:prstGeom prst="rect">
              <a:avLst/>
            </a:prstGeom>
            <a:noFill/>
          </p:spPr>
        </p:pic>
        <p:sp>
          <p:nvSpPr>
            <p:cNvPr id="42" name="Rectangle 41">
              <a:extLst>
                <a:ext uri="{FF2B5EF4-FFF2-40B4-BE49-F238E27FC236}">
                  <a16:creationId xmlns:a16="http://schemas.microsoft.com/office/drawing/2014/main" id="{58AA6158-887D-4C72-F628-7F492C9ABB94}"/>
                </a:ext>
              </a:extLst>
            </p:cNvPr>
            <p:cNvSpPr/>
            <p:nvPr/>
          </p:nvSpPr>
          <p:spPr>
            <a:xfrm>
              <a:off x="1861068" y="1994694"/>
              <a:ext cx="2081130" cy="646331"/>
            </a:xfrm>
            <a:prstGeom prst="rect">
              <a:avLst/>
            </a:prstGeom>
          </p:spPr>
          <p:txBody>
            <a:bodyPr wrap="square">
              <a:spAutoFit/>
            </a:bodyPr>
            <a:lstStyle/>
            <a:p>
              <a:pPr algn="ctr"/>
              <a:r>
                <a:rPr lang="en-US" dirty="0">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Motivations (impact </a:t>
              </a:r>
              <a:r>
                <a:rPr lang="en-US" dirty="0" err="1">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prévu</a:t>
              </a:r>
              <a:r>
                <a:rPr lang="en-US" dirty="0">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a:t>
              </a:r>
            </a:p>
          </p:txBody>
        </p:sp>
        <p:cxnSp>
          <p:nvCxnSpPr>
            <p:cNvPr id="43" name="Connecteur droit avec flèche 42">
              <a:extLst>
                <a:ext uri="{FF2B5EF4-FFF2-40B4-BE49-F238E27FC236}">
                  <a16:creationId xmlns:a16="http://schemas.microsoft.com/office/drawing/2014/main" id="{5679518A-2CCE-4B17-E89C-D0F569458E03}"/>
                </a:ext>
              </a:extLst>
            </p:cNvPr>
            <p:cNvCxnSpPr/>
            <p:nvPr/>
          </p:nvCxnSpPr>
          <p:spPr>
            <a:xfrm>
              <a:off x="1870593" y="3463507"/>
              <a:ext cx="2985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e 71">
            <a:extLst>
              <a:ext uri="{FF2B5EF4-FFF2-40B4-BE49-F238E27FC236}">
                <a16:creationId xmlns:a16="http://schemas.microsoft.com/office/drawing/2014/main" id="{F027B062-7525-2228-887C-8DEB39D1E6F6}"/>
              </a:ext>
            </a:extLst>
          </p:cNvPr>
          <p:cNvGrpSpPr/>
          <p:nvPr/>
        </p:nvGrpSpPr>
        <p:grpSpPr>
          <a:xfrm>
            <a:off x="5792394" y="2061714"/>
            <a:ext cx="2245814" cy="2333348"/>
            <a:chOff x="5792394" y="2061714"/>
            <a:chExt cx="2245814" cy="2333348"/>
          </a:xfrm>
        </p:grpSpPr>
        <p:pic>
          <p:nvPicPr>
            <p:cNvPr id="73" name="Image 72">
              <a:extLst>
                <a:ext uri="{FF2B5EF4-FFF2-40B4-BE49-F238E27FC236}">
                  <a16:creationId xmlns:a16="http://schemas.microsoft.com/office/drawing/2014/main" id="{586A41FD-07F4-FB0C-5A77-88E608D47C65}"/>
                </a:ext>
              </a:extLst>
            </p:cNvPr>
            <p:cNvPicPr/>
            <p:nvPr/>
          </p:nvPicPr>
          <p:blipFill rotWithShape="1">
            <a:blip r:embed="rId4" cstate="print">
              <a:extLst>
                <a:ext uri="{28A0092B-C50C-407E-A947-70E740481C1C}">
                  <a14:useLocalDpi xmlns:a14="http://schemas.microsoft.com/office/drawing/2010/main" val="0"/>
                </a:ext>
              </a:extLst>
            </a:blip>
            <a:srcRect l="65608"/>
            <a:stretch/>
          </p:blipFill>
          <p:spPr bwMode="auto">
            <a:xfrm>
              <a:off x="5792394" y="2531952"/>
              <a:ext cx="1978373" cy="1863110"/>
            </a:xfrm>
            <a:prstGeom prst="rect">
              <a:avLst/>
            </a:prstGeom>
            <a:noFill/>
          </p:spPr>
        </p:pic>
        <p:sp>
          <p:nvSpPr>
            <p:cNvPr id="74" name="Rectangle 73">
              <a:extLst>
                <a:ext uri="{FF2B5EF4-FFF2-40B4-BE49-F238E27FC236}">
                  <a16:creationId xmlns:a16="http://schemas.microsoft.com/office/drawing/2014/main" id="{4F821ABA-D7A4-A192-45A8-A19A1682C7AC}"/>
                </a:ext>
              </a:extLst>
            </p:cNvPr>
            <p:cNvSpPr/>
            <p:nvPr/>
          </p:nvSpPr>
          <p:spPr>
            <a:xfrm>
              <a:off x="6239385" y="2061714"/>
              <a:ext cx="1798823" cy="646331"/>
            </a:xfrm>
            <a:prstGeom prst="rect">
              <a:avLst/>
            </a:prstGeom>
          </p:spPr>
          <p:txBody>
            <a:bodyPr wrap="square">
              <a:spAutoFit/>
            </a:bodyPr>
            <a:lstStyle/>
            <a:p>
              <a:pPr algn="ctr"/>
              <a:r>
                <a:rPr lang="en-US" dirty="0" err="1">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Comportement</a:t>
              </a:r>
              <a:r>
                <a:rPr lang="en-US" dirty="0">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 de recherche</a:t>
              </a:r>
              <a:endParaRPr lang="fr-FR" dirty="0">
                <a:latin typeface="Segoe UI Symbol" panose="020B0502040204020203" pitchFamily="34" charset="0"/>
                <a:ea typeface="Segoe UI Symbol" panose="020B0502040204020203" pitchFamily="34" charset="0"/>
                <a:cs typeface="Segoe UI Light" panose="020B0502040204020203" pitchFamily="34" charset="0"/>
              </a:endParaRPr>
            </a:p>
          </p:txBody>
        </p:sp>
      </p:grpSp>
      <p:grpSp>
        <p:nvGrpSpPr>
          <p:cNvPr id="5" name="Groupe 4">
            <a:extLst>
              <a:ext uri="{FF2B5EF4-FFF2-40B4-BE49-F238E27FC236}">
                <a16:creationId xmlns:a16="http://schemas.microsoft.com/office/drawing/2014/main" id="{EED9AE6D-B92E-190A-9A65-99D9FECE4EE5}"/>
              </a:ext>
            </a:extLst>
          </p:cNvPr>
          <p:cNvGrpSpPr/>
          <p:nvPr/>
        </p:nvGrpSpPr>
        <p:grpSpPr>
          <a:xfrm>
            <a:off x="1178551" y="2809738"/>
            <a:ext cx="9829522" cy="3561713"/>
            <a:chOff x="1178551" y="2809738"/>
            <a:chExt cx="9829522" cy="3561713"/>
          </a:xfrm>
        </p:grpSpPr>
        <p:pic>
          <p:nvPicPr>
            <p:cNvPr id="75" name="Image 74">
              <a:extLst>
                <a:ext uri="{FF2B5EF4-FFF2-40B4-BE49-F238E27FC236}">
                  <a16:creationId xmlns:a16="http://schemas.microsoft.com/office/drawing/2014/main" id="{EDCDFDAE-3304-A2C1-4717-2F5B0E7A919F}"/>
                </a:ext>
              </a:extLst>
            </p:cNvPr>
            <p:cNvPicPr>
              <a:picLocks noChangeAspect="1"/>
            </p:cNvPicPr>
            <p:nvPr/>
          </p:nvPicPr>
          <p:blipFill rotWithShape="1">
            <a:blip r:embed="rId3"/>
            <a:srcRect l="14211" t="89686" r="3382" b="1254"/>
            <a:stretch/>
          </p:blipFill>
          <p:spPr>
            <a:xfrm>
              <a:off x="3714771" y="5520815"/>
              <a:ext cx="4876800" cy="441960"/>
            </a:xfrm>
            <a:prstGeom prst="rect">
              <a:avLst/>
            </a:prstGeom>
          </p:spPr>
        </p:pic>
        <p:grpSp>
          <p:nvGrpSpPr>
            <p:cNvPr id="77" name="Groupe 76">
              <a:extLst>
                <a:ext uri="{FF2B5EF4-FFF2-40B4-BE49-F238E27FC236}">
                  <a16:creationId xmlns:a16="http://schemas.microsoft.com/office/drawing/2014/main" id="{226843E2-6F38-0512-D794-B91B996F56FD}"/>
                </a:ext>
              </a:extLst>
            </p:cNvPr>
            <p:cNvGrpSpPr/>
            <p:nvPr/>
          </p:nvGrpSpPr>
          <p:grpSpPr>
            <a:xfrm>
              <a:off x="1178551" y="2809738"/>
              <a:ext cx="9829522" cy="2064081"/>
              <a:chOff x="1178551" y="2809738"/>
              <a:chExt cx="9829522" cy="2064081"/>
            </a:xfrm>
          </p:grpSpPr>
          <p:grpSp>
            <p:nvGrpSpPr>
              <p:cNvPr id="78" name="Groupe 77">
                <a:extLst>
                  <a:ext uri="{FF2B5EF4-FFF2-40B4-BE49-F238E27FC236}">
                    <a16:creationId xmlns:a16="http://schemas.microsoft.com/office/drawing/2014/main" id="{4081BF2B-A63D-BB00-4CC6-BE3BD3819146}"/>
                  </a:ext>
                </a:extLst>
              </p:cNvPr>
              <p:cNvGrpSpPr/>
              <p:nvPr/>
            </p:nvGrpSpPr>
            <p:grpSpPr>
              <a:xfrm>
                <a:off x="3547068" y="2809738"/>
                <a:ext cx="7461005" cy="653770"/>
                <a:chOff x="3301966" y="2809738"/>
                <a:chExt cx="7461005" cy="653770"/>
              </a:xfrm>
            </p:grpSpPr>
            <p:sp>
              <p:nvSpPr>
                <p:cNvPr id="82" name="Rectangle 81">
                  <a:extLst>
                    <a:ext uri="{FF2B5EF4-FFF2-40B4-BE49-F238E27FC236}">
                      <a16:creationId xmlns:a16="http://schemas.microsoft.com/office/drawing/2014/main" id="{D3FF59A4-4428-6EEF-1234-F91D6D6A78FC}"/>
                    </a:ext>
                  </a:extLst>
                </p:cNvPr>
                <p:cNvSpPr/>
                <p:nvPr/>
              </p:nvSpPr>
              <p:spPr>
                <a:xfrm>
                  <a:off x="7843902" y="2809738"/>
                  <a:ext cx="2919069" cy="369332"/>
                </a:xfrm>
                <a:prstGeom prst="rect">
                  <a:avLst/>
                </a:prstGeom>
              </p:spPr>
              <p:txBody>
                <a:bodyPr wrap="none">
                  <a:spAutoFit/>
                </a:bodyPr>
                <a:lstStyle/>
                <a:p>
                  <a:r>
                    <a:rPr lang="en-GB" dirty="0" err="1">
                      <a:latin typeface="Segoe UI Symbol" panose="020B0502040204020203" pitchFamily="34" charset="0"/>
                      <a:ea typeface="Segoe UI Symbol" panose="020B0502040204020203" pitchFamily="34" charset="0"/>
                      <a:cs typeface="Segoe UI Light" panose="020B0502040204020203" pitchFamily="34" charset="0"/>
                    </a:rPr>
                    <a:t>valeur</a:t>
                  </a:r>
                  <a:r>
                    <a:rPr lang="en-GB" dirty="0">
                      <a:latin typeface="Segoe UI Symbol" panose="020B0502040204020203" pitchFamily="34" charset="0"/>
                      <a:ea typeface="Segoe UI Symbol" panose="020B0502040204020203" pitchFamily="34" charset="0"/>
                      <a:cs typeface="Segoe UI Light" panose="020B0502040204020203" pitchFamily="34" charset="0"/>
                    </a:rPr>
                    <a:t> positive = recherche</a:t>
                  </a:r>
                  <a:endParaRPr lang="fr-FR" dirty="0"/>
                </a:p>
              </p:txBody>
            </p:sp>
            <p:cxnSp>
              <p:nvCxnSpPr>
                <p:cNvPr id="83" name="Connecteur droit avec flèche 82">
                  <a:extLst>
                    <a:ext uri="{FF2B5EF4-FFF2-40B4-BE49-F238E27FC236}">
                      <a16:creationId xmlns:a16="http://schemas.microsoft.com/office/drawing/2014/main" id="{AF551E2C-BDFA-028F-F0CB-73B8B9A0A72F}"/>
                    </a:ext>
                  </a:extLst>
                </p:cNvPr>
                <p:cNvCxnSpPr>
                  <a:endCxn id="82" idx="1"/>
                </p:cNvCxnSpPr>
                <p:nvPr/>
              </p:nvCxnSpPr>
              <p:spPr>
                <a:xfrm flipV="1">
                  <a:off x="3301966" y="2994404"/>
                  <a:ext cx="4541936" cy="469104"/>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e 78">
                <a:extLst>
                  <a:ext uri="{FF2B5EF4-FFF2-40B4-BE49-F238E27FC236}">
                    <a16:creationId xmlns:a16="http://schemas.microsoft.com/office/drawing/2014/main" id="{B4915C3A-0A2C-E773-02A3-0306F2CA4DF9}"/>
                  </a:ext>
                </a:extLst>
              </p:cNvPr>
              <p:cNvGrpSpPr/>
              <p:nvPr/>
            </p:nvGrpSpPr>
            <p:grpSpPr>
              <a:xfrm>
                <a:off x="1178551" y="3766778"/>
                <a:ext cx="5901027" cy="1107041"/>
                <a:chOff x="933449" y="3766778"/>
                <a:chExt cx="5901027" cy="1107041"/>
              </a:xfrm>
            </p:grpSpPr>
            <p:cxnSp>
              <p:nvCxnSpPr>
                <p:cNvPr id="80" name="Connecteur en angle 79">
                  <a:extLst>
                    <a:ext uri="{FF2B5EF4-FFF2-40B4-BE49-F238E27FC236}">
                      <a16:creationId xmlns:a16="http://schemas.microsoft.com/office/drawing/2014/main" id="{5410B065-4BB8-0997-4140-7063104C7E91}"/>
                    </a:ext>
                  </a:extLst>
                </p:cNvPr>
                <p:cNvCxnSpPr/>
                <p:nvPr/>
              </p:nvCxnSpPr>
              <p:spPr>
                <a:xfrm rot="10800000" flipV="1">
                  <a:off x="933451" y="3766778"/>
                  <a:ext cx="5901025" cy="1097516"/>
                </a:xfrm>
                <a:prstGeom prst="bentConnector3">
                  <a:avLst>
                    <a:gd name="adj1" fmla="val -199"/>
                  </a:avLst>
                </a:prstGeom>
                <a:ln w="19050"/>
              </p:spPr>
              <p:style>
                <a:lnRef idx="1">
                  <a:schemeClr val="accent1"/>
                </a:lnRef>
                <a:fillRef idx="0">
                  <a:schemeClr val="accent1"/>
                </a:fillRef>
                <a:effectRef idx="0">
                  <a:schemeClr val="accent1"/>
                </a:effectRef>
                <a:fontRef idx="minor">
                  <a:schemeClr val="tx1"/>
                </a:fontRef>
              </p:style>
            </p:cxnSp>
            <p:cxnSp>
              <p:nvCxnSpPr>
                <p:cNvPr id="81" name="Connecteur droit avec flèche 80">
                  <a:extLst>
                    <a:ext uri="{FF2B5EF4-FFF2-40B4-BE49-F238E27FC236}">
                      <a16:creationId xmlns:a16="http://schemas.microsoft.com/office/drawing/2014/main" id="{4688F378-5E28-4783-14BE-699C5BE88747}"/>
                    </a:ext>
                  </a:extLst>
                </p:cNvPr>
                <p:cNvCxnSpPr/>
                <p:nvPr/>
              </p:nvCxnSpPr>
              <p:spPr>
                <a:xfrm flipV="1">
                  <a:off x="933449" y="3767167"/>
                  <a:ext cx="0" cy="11066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pic>
          <p:nvPicPr>
            <p:cNvPr id="84" name="Picture 2" descr="http://clipart-library.com/images_k/cursor-png-transparent/cursor-png-transparent-1.png">
              <a:extLst>
                <a:ext uri="{FF2B5EF4-FFF2-40B4-BE49-F238E27FC236}">
                  <a16:creationId xmlns:a16="http://schemas.microsoft.com/office/drawing/2014/main" id="{A2333BD9-958A-C6E0-47FA-E44F26F401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5960" y="5598549"/>
              <a:ext cx="772902" cy="772902"/>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a:extLst>
              <a:ext uri="{FF2B5EF4-FFF2-40B4-BE49-F238E27FC236}">
                <a16:creationId xmlns:a16="http://schemas.microsoft.com/office/drawing/2014/main" id="{5DDFF46E-76A5-F39E-97E1-6503F9230931}"/>
              </a:ext>
            </a:extLst>
          </p:cNvPr>
          <p:cNvSpPr/>
          <p:nvPr/>
        </p:nvSpPr>
        <p:spPr>
          <a:xfrm>
            <a:off x="3714771" y="5417782"/>
            <a:ext cx="4876800" cy="934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5" name="Groupe 84">
            <a:extLst>
              <a:ext uri="{FF2B5EF4-FFF2-40B4-BE49-F238E27FC236}">
                <a16:creationId xmlns:a16="http://schemas.microsoft.com/office/drawing/2014/main" id="{306B87F0-5971-C3FE-1F24-86D5B9288994}"/>
              </a:ext>
            </a:extLst>
          </p:cNvPr>
          <p:cNvGrpSpPr/>
          <p:nvPr/>
        </p:nvGrpSpPr>
        <p:grpSpPr>
          <a:xfrm>
            <a:off x="3547068" y="3463507"/>
            <a:ext cx="8299439" cy="663467"/>
            <a:chOff x="3547068" y="3463507"/>
            <a:chExt cx="8299439" cy="663467"/>
          </a:xfrm>
        </p:grpSpPr>
        <p:sp>
          <p:nvSpPr>
            <p:cNvPr id="86" name="Rectangle 85">
              <a:extLst>
                <a:ext uri="{FF2B5EF4-FFF2-40B4-BE49-F238E27FC236}">
                  <a16:creationId xmlns:a16="http://schemas.microsoft.com/office/drawing/2014/main" id="{1ECB25BE-1FD9-5192-C069-C51E840F3E62}"/>
                </a:ext>
              </a:extLst>
            </p:cNvPr>
            <p:cNvSpPr/>
            <p:nvPr/>
          </p:nvSpPr>
          <p:spPr>
            <a:xfrm>
              <a:off x="8089004" y="3757642"/>
              <a:ext cx="3757503" cy="369332"/>
            </a:xfrm>
            <a:prstGeom prst="rect">
              <a:avLst/>
            </a:prstGeom>
          </p:spPr>
          <p:txBody>
            <a:bodyPr wrap="none">
              <a:spAutoFit/>
            </a:bodyPr>
            <a:lstStyle/>
            <a:p>
              <a:r>
                <a:rPr lang="en-GB" dirty="0">
                  <a:latin typeface="Segoe UI Symbol" panose="020B0502040204020203" pitchFamily="34" charset="0"/>
                  <a:ea typeface="Segoe UI Symbol" panose="020B0502040204020203" pitchFamily="34" charset="0"/>
                  <a:cs typeface="Segoe UI Light" panose="020B0502040204020203" pitchFamily="34" charset="0"/>
                </a:rPr>
                <a:t>Value negative/</a:t>
              </a:r>
              <a:r>
                <a:rPr lang="en-GB" dirty="0" err="1">
                  <a:latin typeface="Segoe UI Symbol" panose="020B0502040204020203" pitchFamily="34" charset="0"/>
                  <a:ea typeface="Segoe UI Symbol" panose="020B0502040204020203" pitchFamily="34" charset="0"/>
                  <a:cs typeface="Segoe UI Light" panose="020B0502040204020203" pitchFamily="34" charset="0"/>
                </a:rPr>
                <a:t>nulle</a:t>
              </a:r>
              <a:r>
                <a:rPr lang="en-GB" dirty="0">
                  <a:latin typeface="Segoe UI Symbol" panose="020B0502040204020203" pitchFamily="34" charset="0"/>
                  <a:ea typeface="Segoe UI Symbol" panose="020B0502040204020203" pitchFamily="34" charset="0"/>
                  <a:cs typeface="Segoe UI Light" panose="020B0502040204020203" pitchFamily="34" charset="0"/>
                </a:rPr>
                <a:t> = </a:t>
              </a:r>
              <a:r>
                <a:rPr lang="en-GB" dirty="0" err="1">
                  <a:latin typeface="Segoe UI Symbol" panose="020B0502040204020203" pitchFamily="34" charset="0"/>
                  <a:ea typeface="Segoe UI Symbol" panose="020B0502040204020203" pitchFamily="34" charset="0"/>
                  <a:cs typeface="Segoe UI Light" panose="020B0502040204020203" pitchFamily="34" charset="0"/>
                </a:rPr>
                <a:t>évite</a:t>
              </a:r>
              <a:r>
                <a:rPr lang="en-GB" dirty="0">
                  <a:latin typeface="Segoe UI Symbol" panose="020B0502040204020203" pitchFamily="34" charset="0"/>
                  <a:ea typeface="Segoe UI Symbol" panose="020B0502040204020203" pitchFamily="34" charset="0"/>
                  <a:cs typeface="Segoe UI Light" panose="020B0502040204020203" pitchFamily="34" charset="0"/>
                </a:rPr>
                <a:t>/ignore</a:t>
              </a:r>
              <a:endParaRPr lang="fr-FR" dirty="0"/>
            </a:p>
          </p:txBody>
        </p:sp>
        <p:cxnSp>
          <p:nvCxnSpPr>
            <p:cNvPr id="87" name="Connecteur droit avec flèche 86">
              <a:extLst>
                <a:ext uri="{FF2B5EF4-FFF2-40B4-BE49-F238E27FC236}">
                  <a16:creationId xmlns:a16="http://schemas.microsoft.com/office/drawing/2014/main" id="{E1ABFD10-4477-9395-F786-0490FEFE4A0F}"/>
                </a:ext>
              </a:extLst>
            </p:cNvPr>
            <p:cNvCxnSpPr>
              <a:endCxn id="86" idx="1"/>
            </p:cNvCxnSpPr>
            <p:nvPr/>
          </p:nvCxnSpPr>
          <p:spPr>
            <a:xfrm>
              <a:off x="3547068" y="3463507"/>
              <a:ext cx="4541936" cy="47880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F34C0D01-68B2-6651-287A-6E483F25AE51}"/>
              </a:ext>
            </a:extLst>
          </p:cNvPr>
          <p:cNvSpPr/>
          <p:nvPr/>
        </p:nvSpPr>
        <p:spPr>
          <a:xfrm>
            <a:off x="159714" y="6449185"/>
            <a:ext cx="5504858" cy="307777"/>
          </a:xfrm>
          <a:prstGeom prst="rect">
            <a:avLst/>
          </a:prstGeom>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adapté de </a:t>
            </a:r>
            <a:r>
              <a:rPr lang="en-GB" sz="1400" dirty="0">
                <a:solidFill>
                  <a:schemeClr val="bg2">
                    <a:lumMod val="25000"/>
                  </a:schemeClr>
                </a:solidFill>
                <a:ea typeface="Segoe UI Symbol" panose="020B0502040204020203" pitchFamily="34" charset="0"/>
                <a:cs typeface="Segoe UI Light" panose="020B0502040204020203" pitchFamily="34" charset="0"/>
              </a:rPr>
              <a:t>Sharot &amp; Sunstein, 2020. </a:t>
            </a:r>
            <a:r>
              <a:rPr lang="en-GB" sz="1400" i="1" dirty="0">
                <a:solidFill>
                  <a:schemeClr val="bg2">
                    <a:lumMod val="25000"/>
                  </a:schemeClr>
                </a:solidFill>
                <a:ea typeface="Segoe UI Symbol" panose="020B0502040204020203" pitchFamily="34" charset="0"/>
                <a:cs typeface="Segoe UI Light" panose="020B0502040204020203" pitchFamily="34" charset="0"/>
              </a:rPr>
              <a:t>Nature Human Behaviour</a:t>
            </a:r>
            <a:endParaRPr lang="fr-FR" sz="1400" dirty="0">
              <a:solidFill>
                <a:schemeClr val="bg2">
                  <a:lumMod val="25000"/>
                </a:schemeClr>
              </a:solidFill>
              <a:ea typeface="Segoe UI Symbol"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3940F901-1476-CE41-C9BD-BDB3E0E2EFC7}"/>
              </a:ext>
            </a:extLst>
          </p:cNvPr>
          <p:cNvSpPr/>
          <p:nvPr/>
        </p:nvSpPr>
        <p:spPr>
          <a:xfrm>
            <a:off x="1614097" y="5135053"/>
            <a:ext cx="8981211" cy="1046440"/>
          </a:xfrm>
          <a:prstGeom prst="rect">
            <a:avLst/>
          </a:prstGeom>
        </p:spPr>
        <p:txBody>
          <a:bodyPr wrap="square">
            <a:spAutoFit/>
          </a:bodyPr>
          <a:lstStyle/>
          <a:p>
            <a:r>
              <a:rPr lang="fr-FR" sz="2400" dirty="0">
                <a:solidFill>
                  <a:schemeClr val="bg2">
                    <a:lumMod val="25000"/>
                  </a:schemeClr>
                </a:solidFill>
                <a:ea typeface="Segoe UI Symbol" panose="020B0502040204020203" pitchFamily="34" charset="0"/>
                <a:cs typeface="Segoe UI Light" panose="020B0502040204020203" pitchFamily="34" charset="0"/>
              </a:rPr>
              <a:t>On recherche/évite l'information en fonction</a:t>
            </a:r>
            <a:r>
              <a:rPr lang="fr-FR" sz="2400" dirty="0">
                <a:solidFill>
                  <a:srgbClr val="0070C0"/>
                </a:solidFill>
                <a:ea typeface="Segoe UI Symbol" panose="020B0502040204020203" pitchFamily="34" charset="0"/>
                <a:cs typeface="Segoe UI Light" panose="020B0502040204020203" pitchFamily="34" charset="0"/>
              </a:rPr>
              <a:t> a) de la valeur de l'information </a:t>
            </a:r>
            <a:r>
              <a:rPr lang="fr-FR" sz="2400" dirty="0">
                <a:solidFill>
                  <a:schemeClr val="bg2">
                    <a:lumMod val="25000"/>
                  </a:schemeClr>
                </a:solidFill>
                <a:ea typeface="Segoe UI Symbol" panose="020B0502040204020203" pitchFamily="34" charset="0"/>
                <a:cs typeface="Segoe UI Light" panose="020B0502040204020203" pitchFamily="34" charset="0"/>
              </a:rPr>
              <a:t>et</a:t>
            </a:r>
            <a:r>
              <a:rPr lang="fr-FR" sz="2400" dirty="0">
                <a:solidFill>
                  <a:srgbClr val="0070C0"/>
                </a:solidFill>
                <a:ea typeface="Segoe UI Symbol" panose="020B0502040204020203" pitchFamily="34" charset="0"/>
                <a:cs typeface="Segoe UI Light" panose="020B0502040204020203" pitchFamily="34" charset="0"/>
              </a:rPr>
              <a:t> b) des incertitudes qu’on souhaite clarifier.</a:t>
            </a:r>
            <a:br>
              <a:rPr lang="en-US" sz="14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Charpentier et al., 2018; Shalvi et al., 2019</a:t>
            </a:r>
          </a:p>
        </p:txBody>
      </p:sp>
      <p:grpSp>
        <p:nvGrpSpPr>
          <p:cNvPr id="44" name="Groupe 43">
            <a:extLst>
              <a:ext uri="{FF2B5EF4-FFF2-40B4-BE49-F238E27FC236}">
                <a16:creationId xmlns:a16="http://schemas.microsoft.com/office/drawing/2014/main" id="{38C3FBC3-DB19-7CEE-22A3-5759EC589BE9}"/>
              </a:ext>
            </a:extLst>
          </p:cNvPr>
          <p:cNvGrpSpPr/>
          <p:nvPr/>
        </p:nvGrpSpPr>
        <p:grpSpPr>
          <a:xfrm>
            <a:off x="3535456" y="2060007"/>
            <a:ext cx="3165959" cy="2492482"/>
            <a:chOff x="3535456" y="2060007"/>
            <a:chExt cx="3165959" cy="2492482"/>
          </a:xfrm>
        </p:grpSpPr>
        <p:grpSp>
          <p:nvGrpSpPr>
            <p:cNvPr id="45" name="Groupe 44">
              <a:extLst>
                <a:ext uri="{FF2B5EF4-FFF2-40B4-BE49-F238E27FC236}">
                  <a16:creationId xmlns:a16="http://schemas.microsoft.com/office/drawing/2014/main" id="{958DE5C5-DAE0-D635-35B9-72E0C35B8400}"/>
                </a:ext>
              </a:extLst>
            </p:cNvPr>
            <p:cNvGrpSpPr/>
            <p:nvPr/>
          </p:nvGrpSpPr>
          <p:grpSpPr>
            <a:xfrm>
              <a:off x="3535456" y="2060007"/>
              <a:ext cx="3165959" cy="2492482"/>
              <a:chOff x="3535456" y="2060007"/>
              <a:chExt cx="3165959" cy="2492482"/>
            </a:xfrm>
          </p:grpSpPr>
          <p:pic>
            <p:nvPicPr>
              <p:cNvPr id="58" name="Image 57">
                <a:extLst>
                  <a:ext uri="{FF2B5EF4-FFF2-40B4-BE49-F238E27FC236}">
                    <a16:creationId xmlns:a16="http://schemas.microsoft.com/office/drawing/2014/main" id="{89F02B2D-89B0-FD80-6F0E-C8B4FF45E634}"/>
                  </a:ext>
                </a:extLst>
              </p:cNvPr>
              <p:cNvPicPr/>
              <p:nvPr/>
            </p:nvPicPr>
            <p:blipFill rotWithShape="1">
              <a:blip r:embed="rId4" cstate="print">
                <a:extLst>
                  <a:ext uri="{28A0092B-C50C-407E-A947-70E740481C1C}">
                    <a14:useLocalDpi xmlns:a14="http://schemas.microsoft.com/office/drawing/2010/main" val="0"/>
                  </a:ext>
                </a:extLst>
              </a:blip>
              <a:srcRect l="26473" r="34284"/>
              <a:stretch/>
            </p:blipFill>
            <p:spPr bwMode="auto">
              <a:xfrm>
                <a:off x="3535456" y="2533618"/>
                <a:ext cx="2257426" cy="1863110"/>
              </a:xfrm>
              <a:prstGeom prst="rect">
                <a:avLst/>
              </a:prstGeom>
              <a:noFill/>
            </p:spPr>
          </p:pic>
          <p:sp>
            <p:nvSpPr>
              <p:cNvPr id="70" name="ZoneTexte 69">
                <a:extLst>
                  <a:ext uri="{FF2B5EF4-FFF2-40B4-BE49-F238E27FC236}">
                    <a16:creationId xmlns:a16="http://schemas.microsoft.com/office/drawing/2014/main" id="{04DCA96D-22B2-2FC8-92A0-BD1BD0268197}"/>
                  </a:ext>
                </a:extLst>
              </p:cNvPr>
              <p:cNvSpPr txBox="1"/>
              <p:nvPr/>
            </p:nvSpPr>
            <p:spPr>
              <a:xfrm>
                <a:off x="3714771" y="4183157"/>
                <a:ext cx="2986644" cy="369332"/>
              </a:xfrm>
              <a:prstGeom prst="rect">
                <a:avLst/>
              </a:prstGeom>
              <a:noFill/>
            </p:spPr>
            <p:txBody>
              <a:bodyPr wrap="square" rtlCol="0">
                <a:spAutoFit/>
              </a:bodyPr>
              <a:lstStyle/>
              <a:p>
                <a:pPr algn="ctr"/>
                <a:r>
                  <a:rPr lang="fr-FR" dirty="0">
                    <a:solidFill>
                      <a:srgbClr val="0070C0"/>
                    </a:solidFill>
                  </a:rPr>
                  <a:t>positive, négative ou nulle</a:t>
                </a:r>
              </a:p>
            </p:txBody>
          </p:sp>
          <p:sp>
            <p:nvSpPr>
              <p:cNvPr id="71" name="Rectangle 70">
                <a:extLst>
                  <a:ext uri="{FF2B5EF4-FFF2-40B4-BE49-F238E27FC236}">
                    <a16:creationId xmlns:a16="http://schemas.microsoft.com/office/drawing/2014/main" id="{AA04B38B-C163-F45A-52A7-BE517786906F}"/>
                  </a:ext>
                </a:extLst>
              </p:cNvPr>
              <p:cNvSpPr/>
              <p:nvPr/>
            </p:nvSpPr>
            <p:spPr>
              <a:xfrm>
                <a:off x="4383728" y="2060007"/>
                <a:ext cx="1648729" cy="646331"/>
              </a:xfrm>
              <a:prstGeom prst="rect">
                <a:avLst/>
              </a:prstGeom>
            </p:spPr>
            <p:txBody>
              <a:bodyPr wrap="square">
                <a:spAutoFit/>
              </a:bodyPr>
              <a:lstStyle/>
              <a:p>
                <a:pPr algn="ctr"/>
                <a:r>
                  <a:rPr lang="en-US" dirty="0">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Estimation de la </a:t>
                </a:r>
                <a:r>
                  <a:rPr lang="en-US" dirty="0" err="1">
                    <a:solidFill>
                      <a:srgbClr val="0070C0"/>
                    </a:solidFill>
                    <a:latin typeface="Segoe UI Symbol" panose="020B0502040204020203" pitchFamily="34" charset="0"/>
                    <a:ea typeface="Segoe UI Symbol" panose="020B0502040204020203" pitchFamily="34" charset="0"/>
                    <a:cs typeface="Segoe UI Light" panose="020B0502040204020203" pitchFamily="34" charset="0"/>
                  </a:rPr>
                  <a:t>valeur</a:t>
                </a:r>
                <a:endParaRPr lang="fr-FR" dirty="0">
                  <a:latin typeface="Segoe UI Symbol" panose="020B0502040204020203" pitchFamily="34" charset="0"/>
                  <a:ea typeface="Segoe UI Symbol" panose="020B0502040204020203" pitchFamily="34" charset="0"/>
                  <a:cs typeface="Segoe UI Light" panose="020B0502040204020203" pitchFamily="34" charset="0"/>
                </a:endParaRPr>
              </a:p>
            </p:txBody>
          </p:sp>
        </p:grpSp>
        <p:cxnSp>
          <p:nvCxnSpPr>
            <p:cNvPr id="46" name="Connecteur droit avec flèche 45">
              <a:extLst>
                <a:ext uri="{FF2B5EF4-FFF2-40B4-BE49-F238E27FC236}">
                  <a16:creationId xmlns:a16="http://schemas.microsoft.com/office/drawing/2014/main" id="{871951FF-F162-6BC1-C54D-11E0002CC239}"/>
                </a:ext>
              </a:extLst>
            </p:cNvPr>
            <p:cNvCxnSpPr/>
            <p:nvPr/>
          </p:nvCxnSpPr>
          <p:spPr>
            <a:xfrm flipV="1">
              <a:off x="5206010" y="3768108"/>
              <a:ext cx="0" cy="432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E2FF3022-28D8-8C9C-D400-DE0E8AB7F6C4}"/>
              </a:ext>
            </a:extLst>
          </p:cNvPr>
          <p:cNvSpPr>
            <a:spLocks noGrp="1"/>
          </p:cNvSpPr>
          <p:nvPr>
            <p:ph type="sldNum" sz="quarter" idx="12"/>
          </p:nvPr>
        </p:nvSpPr>
        <p:spPr/>
        <p:txBody>
          <a:bodyPr/>
          <a:lstStyle/>
          <a:p>
            <a:fld id="{F95E6910-D586-4B1A-BC87-A1DD68C0FBEB}" type="slidenum">
              <a:rPr lang="en-US" smtClean="0"/>
              <a:t>15</a:t>
            </a:fld>
            <a:endParaRPr lang="en-US"/>
          </a:p>
        </p:txBody>
      </p:sp>
      <p:sp>
        <p:nvSpPr>
          <p:cNvPr id="3" name="Title 1">
            <a:extLst>
              <a:ext uri="{FF2B5EF4-FFF2-40B4-BE49-F238E27FC236}">
                <a16:creationId xmlns:a16="http://schemas.microsoft.com/office/drawing/2014/main" id="{492CABF7-13A7-D923-188A-86244D1AD0A9}"/>
              </a:ext>
            </a:extLst>
          </p:cNvPr>
          <p:cNvSpPr>
            <a:spLocks noGrp="1"/>
          </p:cNvSpPr>
          <p:nvPr>
            <p:ph type="title"/>
          </p:nvPr>
        </p:nvSpPr>
        <p:spPr>
          <a:xfrm>
            <a:off x="603682" y="10016"/>
            <a:ext cx="8229600" cy="1325563"/>
          </a:xfrm>
        </p:spPr>
        <p:txBody>
          <a:bodyPr>
            <a:normAutofit/>
          </a:bodyPr>
          <a:lstStyle/>
          <a:p>
            <a:r>
              <a:rPr lang="fr-FR" dirty="0"/>
              <a:t>De l’évaluation à la recherche d’informations supplémentaires</a:t>
            </a:r>
            <a:endParaRPr lang="en-US" dirty="0"/>
          </a:p>
        </p:txBody>
      </p:sp>
      <p:sp>
        <p:nvSpPr>
          <p:cNvPr id="4" name="Footer Placeholder 3">
            <a:extLst>
              <a:ext uri="{FF2B5EF4-FFF2-40B4-BE49-F238E27FC236}">
                <a16:creationId xmlns:a16="http://schemas.microsoft.com/office/drawing/2014/main" id="{CB794B9D-166A-C745-34E3-07A2B306131B}"/>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331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5"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F18CB92-0B75-23A5-BFF7-8126B86F5BED}"/>
              </a:ext>
            </a:extLst>
          </p:cNvPr>
          <p:cNvGrpSpPr/>
          <p:nvPr/>
        </p:nvGrpSpPr>
        <p:grpSpPr>
          <a:xfrm>
            <a:off x="4568620" y="1847026"/>
            <a:ext cx="3985164" cy="3047266"/>
            <a:chOff x="4326885" y="3265920"/>
            <a:chExt cx="3985164" cy="3047266"/>
          </a:xfrm>
        </p:grpSpPr>
        <p:pic>
          <p:nvPicPr>
            <p:cNvPr id="24" name="Image 23"/>
            <p:cNvPicPr>
              <a:picLocks noChangeAspect="1"/>
            </p:cNvPicPr>
            <p:nvPr/>
          </p:nvPicPr>
          <p:blipFill rotWithShape="1">
            <a:blip r:embed="rId3" cstate="print">
              <a:extLst>
                <a:ext uri="{28A0092B-C50C-407E-A947-70E740481C1C}">
                  <a14:useLocalDpi xmlns:a14="http://schemas.microsoft.com/office/drawing/2010/main" val="0"/>
                </a:ext>
              </a:extLst>
            </a:blip>
            <a:srcRect l="51823" t="7705"/>
            <a:stretch/>
          </p:blipFill>
          <p:spPr bwMode="auto">
            <a:xfrm>
              <a:off x="4417768" y="3265920"/>
              <a:ext cx="3803398" cy="2456582"/>
            </a:xfrm>
            <a:prstGeom prst="rect">
              <a:avLst/>
            </a:prstGeom>
            <a:noFill/>
          </p:spPr>
        </p:pic>
        <p:sp>
          <p:nvSpPr>
            <p:cNvPr id="11" name="ZoneTexte 10"/>
            <p:cNvSpPr txBox="1"/>
            <p:nvPr/>
          </p:nvSpPr>
          <p:spPr>
            <a:xfrm>
              <a:off x="4326885" y="5943854"/>
              <a:ext cx="3985164"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hédonique et cognitive</a:t>
              </a:r>
            </a:p>
          </p:txBody>
        </p:sp>
      </p:grpSp>
      <p:grpSp>
        <p:nvGrpSpPr>
          <p:cNvPr id="41" name="Group 40">
            <a:extLst>
              <a:ext uri="{FF2B5EF4-FFF2-40B4-BE49-F238E27FC236}">
                <a16:creationId xmlns:a16="http://schemas.microsoft.com/office/drawing/2014/main" id="{21EEEC13-37BA-804F-61BA-5BC3A1993BDA}"/>
              </a:ext>
            </a:extLst>
          </p:cNvPr>
          <p:cNvGrpSpPr/>
          <p:nvPr/>
        </p:nvGrpSpPr>
        <p:grpSpPr>
          <a:xfrm>
            <a:off x="8479554" y="1789519"/>
            <a:ext cx="3279405" cy="3104773"/>
            <a:chOff x="8089682" y="3208413"/>
            <a:chExt cx="3279405" cy="3104773"/>
          </a:xfrm>
        </p:grpSpPr>
        <p:pic>
          <p:nvPicPr>
            <p:cNvPr id="6" name="Image 5"/>
            <p:cNvPicPr>
              <a:picLocks noChangeAspect="1"/>
            </p:cNvPicPr>
            <p:nvPr/>
          </p:nvPicPr>
          <p:blipFill>
            <a:blip r:embed="rId4"/>
            <a:stretch>
              <a:fillRect/>
            </a:stretch>
          </p:blipFill>
          <p:spPr>
            <a:xfrm>
              <a:off x="8163912" y="3208413"/>
              <a:ext cx="3130947" cy="2706687"/>
            </a:xfrm>
            <a:prstGeom prst="rect">
              <a:avLst/>
            </a:prstGeom>
          </p:spPr>
        </p:pic>
        <p:sp>
          <p:nvSpPr>
            <p:cNvPr id="19" name="ZoneTexte 18"/>
            <p:cNvSpPr txBox="1"/>
            <p:nvPr/>
          </p:nvSpPr>
          <p:spPr>
            <a:xfrm>
              <a:off x="8089682" y="5943854"/>
              <a:ext cx="3279405"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hédonique et cognitive</a:t>
              </a:r>
            </a:p>
          </p:txBody>
        </p:sp>
      </p:grpSp>
      <p:grpSp>
        <p:nvGrpSpPr>
          <p:cNvPr id="39" name="Group 38">
            <a:extLst>
              <a:ext uri="{FF2B5EF4-FFF2-40B4-BE49-F238E27FC236}">
                <a16:creationId xmlns:a16="http://schemas.microsoft.com/office/drawing/2014/main" id="{CC5EFB13-0AF9-96A6-A8FD-96A01E07228C}"/>
              </a:ext>
            </a:extLst>
          </p:cNvPr>
          <p:cNvGrpSpPr/>
          <p:nvPr/>
        </p:nvGrpSpPr>
        <p:grpSpPr>
          <a:xfrm>
            <a:off x="241735" y="2147204"/>
            <a:ext cx="4395597" cy="2756685"/>
            <a:chOff x="0" y="3566098"/>
            <a:chExt cx="4395597" cy="2756685"/>
          </a:xfrm>
        </p:grpSpPr>
        <p:pic>
          <p:nvPicPr>
            <p:cNvPr id="37" name="Picture 36">
              <a:extLst>
                <a:ext uri="{FF2B5EF4-FFF2-40B4-BE49-F238E27FC236}">
                  <a16:creationId xmlns:a16="http://schemas.microsoft.com/office/drawing/2014/main" id="{DD19A5FA-4A2B-95BC-FB4C-E10C44E17EC2}"/>
                </a:ext>
              </a:extLst>
            </p:cNvPr>
            <p:cNvPicPr>
              <a:picLocks noChangeAspect="1"/>
            </p:cNvPicPr>
            <p:nvPr/>
          </p:nvPicPr>
          <p:blipFill>
            <a:blip r:embed="rId5"/>
            <a:stretch>
              <a:fillRect/>
            </a:stretch>
          </p:blipFill>
          <p:spPr>
            <a:xfrm>
              <a:off x="0" y="3566098"/>
              <a:ext cx="4395597" cy="1798476"/>
            </a:xfrm>
            <a:prstGeom prst="rect">
              <a:avLst/>
            </a:prstGeom>
          </p:spPr>
        </p:pic>
        <p:sp>
          <p:nvSpPr>
            <p:cNvPr id="38" name="ZoneTexte 10">
              <a:extLst>
                <a:ext uri="{FF2B5EF4-FFF2-40B4-BE49-F238E27FC236}">
                  <a16:creationId xmlns:a16="http://schemas.microsoft.com/office/drawing/2014/main" id="{6D196C34-6448-E698-8A16-EBCCE53A4D1B}"/>
                </a:ext>
              </a:extLst>
            </p:cNvPr>
            <p:cNvSpPr txBox="1"/>
            <p:nvPr/>
          </p:nvSpPr>
          <p:spPr>
            <a:xfrm>
              <a:off x="205216" y="5953451"/>
              <a:ext cx="3985164"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instrumentale</a:t>
              </a:r>
            </a:p>
          </p:txBody>
        </p:sp>
      </p:grpSp>
      <p:sp>
        <p:nvSpPr>
          <p:cNvPr id="2" name="Espace réservé du numéro de diapositive 1"/>
          <p:cNvSpPr>
            <a:spLocks noGrp="1"/>
          </p:cNvSpPr>
          <p:nvPr>
            <p:ph type="sldNum" sz="quarter" idx="12"/>
          </p:nvPr>
        </p:nvSpPr>
        <p:spPr>
          <a:xfrm>
            <a:off x="8610600" y="6345840"/>
            <a:ext cx="2743200" cy="365125"/>
          </a:xfrm>
        </p:spPr>
        <p:txBody>
          <a:bodyPr>
            <a:normAutofit/>
          </a:bodyPr>
          <a:lstStyle/>
          <a:p>
            <a:fld id="{6E4CE53B-3A12-47B5-B341-AC2563D5D4A4}" type="slidenum">
              <a:rPr lang="fr-FR" smtClean="0">
                <a:solidFill>
                  <a:schemeClr val="bg1"/>
                </a:solidFill>
              </a:rPr>
              <a:t>16</a:t>
            </a:fld>
            <a:endParaRPr lang="fr-FR" dirty="0">
              <a:solidFill>
                <a:schemeClr val="bg1"/>
              </a:solidFill>
            </a:endParaRPr>
          </a:p>
        </p:txBody>
      </p:sp>
      <p:sp>
        <p:nvSpPr>
          <p:cNvPr id="44" name="Rectangle 43"/>
          <p:cNvSpPr/>
          <p:nvPr/>
        </p:nvSpPr>
        <p:spPr>
          <a:xfrm>
            <a:off x="147143" y="6413698"/>
            <a:ext cx="6522891" cy="307777"/>
          </a:xfrm>
          <a:prstGeom prst="rect">
            <a:avLst/>
          </a:prstGeom>
        </p:spPr>
        <p:txBody>
          <a:bodyPr wrap="square">
            <a:spAutoFit/>
          </a:bodyPr>
          <a:lstStyle/>
          <a:p>
            <a:r>
              <a:rPr lang="en-GB" sz="1400" dirty="0" err="1">
                <a:solidFill>
                  <a:schemeClr val="bg2">
                    <a:lumMod val="25000"/>
                  </a:schemeClr>
                </a:solidFill>
                <a:ea typeface="Segoe UI Symbol" panose="020B0502040204020203" pitchFamily="34" charset="0"/>
                <a:cs typeface="Segoe UI Light" panose="020B0502040204020203" pitchFamily="34" charset="0"/>
              </a:rPr>
              <a:t>Persoskie</a:t>
            </a:r>
            <a:r>
              <a:rPr lang="en-GB" sz="1400" dirty="0">
                <a:solidFill>
                  <a:schemeClr val="bg2">
                    <a:lumMod val="25000"/>
                  </a:schemeClr>
                </a:solidFill>
                <a:ea typeface="Segoe UI Symbol" panose="020B0502040204020203" pitchFamily="34" charset="0"/>
                <a:cs typeface="Segoe UI Light" panose="020B0502040204020203" pitchFamily="34" charset="0"/>
              </a:rPr>
              <a:t> et al., 2014 ; Charpentier et al., 2018 ; Bromberg-Martin &amp; Sharot, 2020</a:t>
            </a:r>
          </a:p>
        </p:txBody>
      </p:sp>
      <p:sp>
        <p:nvSpPr>
          <p:cNvPr id="4" name="Titre 1">
            <a:extLst>
              <a:ext uri="{FF2B5EF4-FFF2-40B4-BE49-F238E27FC236}">
                <a16:creationId xmlns:a16="http://schemas.microsoft.com/office/drawing/2014/main" id="{A4CB48AB-6069-E4F4-E5FA-AF633CC068DE}"/>
              </a:ext>
            </a:extLst>
          </p:cNvPr>
          <p:cNvSpPr>
            <a:spLocks noGrp="1"/>
          </p:cNvSpPr>
          <p:nvPr>
            <p:ph type="title"/>
          </p:nvPr>
        </p:nvSpPr>
        <p:spPr>
          <a:xfrm>
            <a:off x="838200" y="0"/>
            <a:ext cx="8001000" cy="1325563"/>
          </a:xfrm>
        </p:spPr>
        <p:txBody>
          <a:bodyPr anchor="ctr"/>
          <a:lstStyle/>
          <a:p>
            <a:r>
              <a:rPr lang="fr-FR" dirty="0">
                <a:latin typeface="Segoe UI" panose="020B0502040204020203" pitchFamily="34" charset="0"/>
                <a:cs typeface="Segoe UI" panose="020B0502040204020203" pitchFamily="34" charset="0"/>
              </a:rPr>
              <a:t>Croyances motivées et sélection des informations</a:t>
            </a:r>
          </a:p>
        </p:txBody>
      </p:sp>
      <p:sp>
        <p:nvSpPr>
          <p:cNvPr id="43" name="Slide Number Placeholder 1">
            <a:extLst>
              <a:ext uri="{FF2B5EF4-FFF2-40B4-BE49-F238E27FC236}">
                <a16:creationId xmlns:a16="http://schemas.microsoft.com/office/drawing/2014/main" id="{EC6FD612-6B98-605E-5E1B-9406A6A74114}"/>
              </a:ext>
            </a:extLst>
          </p:cNvPr>
          <p:cNvSpPr txBox="1">
            <a:spLocks/>
          </p:cNvSpPr>
          <p:nvPr/>
        </p:nvSpPr>
        <p:spPr>
          <a:xfrm>
            <a:off x="8605346" y="63510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E6910-D586-4B1A-BC87-A1DD68C0FBEB}" type="slidenum">
              <a:rPr lang="en-US" smtClean="0"/>
              <a:pPr/>
              <a:t>16</a:t>
            </a:fld>
            <a:endParaRPr lang="en-US" dirty="0"/>
          </a:p>
        </p:txBody>
      </p:sp>
      <p:sp>
        <p:nvSpPr>
          <p:cNvPr id="3" name="Footer Placeholder 2">
            <a:extLst>
              <a:ext uri="{FF2B5EF4-FFF2-40B4-BE49-F238E27FC236}">
                <a16:creationId xmlns:a16="http://schemas.microsoft.com/office/drawing/2014/main" id="{65016031-7217-334D-411C-2CE4D73C2EB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8689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DB7BB3-0294-1C7D-C479-87B30F1B7FA5}"/>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42BA5A1-36F3-A18C-ED43-8305E16C580B}"/>
              </a:ext>
            </a:extLst>
          </p:cNvPr>
          <p:cNvGrpSpPr/>
          <p:nvPr/>
        </p:nvGrpSpPr>
        <p:grpSpPr>
          <a:xfrm>
            <a:off x="4326885" y="995691"/>
            <a:ext cx="3985164" cy="3047266"/>
            <a:chOff x="4326885" y="3265920"/>
            <a:chExt cx="3985164" cy="3047266"/>
          </a:xfrm>
        </p:grpSpPr>
        <p:pic>
          <p:nvPicPr>
            <p:cNvPr id="24" name="Image 23">
              <a:extLst>
                <a:ext uri="{FF2B5EF4-FFF2-40B4-BE49-F238E27FC236}">
                  <a16:creationId xmlns:a16="http://schemas.microsoft.com/office/drawing/2014/main" id="{F070F1FB-CECC-BA77-351E-41AFB61D14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823" t="7705"/>
            <a:stretch/>
          </p:blipFill>
          <p:spPr bwMode="auto">
            <a:xfrm>
              <a:off x="4417768" y="3265920"/>
              <a:ext cx="3803398" cy="2456582"/>
            </a:xfrm>
            <a:prstGeom prst="rect">
              <a:avLst/>
            </a:prstGeom>
            <a:noFill/>
          </p:spPr>
        </p:pic>
        <p:sp>
          <p:nvSpPr>
            <p:cNvPr id="11" name="ZoneTexte 10">
              <a:extLst>
                <a:ext uri="{FF2B5EF4-FFF2-40B4-BE49-F238E27FC236}">
                  <a16:creationId xmlns:a16="http://schemas.microsoft.com/office/drawing/2014/main" id="{720CD812-CDA8-DCEF-662F-7FC082AA4ADC}"/>
                </a:ext>
              </a:extLst>
            </p:cNvPr>
            <p:cNvSpPr txBox="1"/>
            <p:nvPr/>
          </p:nvSpPr>
          <p:spPr>
            <a:xfrm>
              <a:off x="4326885" y="5943854"/>
              <a:ext cx="3985164"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hédonique et cognitive</a:t>
              </a:r>
            </a:p>
          </p:txBody>
        </p:sp>
      </p:grpSp>
      <p:grpSp>
        <p:nvGrpSpPr>
          <p:cNvPr id="41" name="Group 40">
            <a:extLst>
              <a:ext uri="{FF2B5EF4-FFF2-40B4-BE49-F238E27FC236}">
                <a16:creationId xmlns:a16="http://schemas.microsoft.com/office/drawing/2014/main" id="{B6618500-E7CF-19A1-0770-8A78CC46D51A}"/>
              </a:ext>
            </a:extLst>
          </p:cNvPr>
          <p:cNvGrpSpPr/>
          <p:nvPr/>
        </p:nvGrpSpPr>
        <p:grpSpPr>
          <a:xfrm>
            <a:off x="8312049" y="938184"/>
            <a:ext cx="3130947" cy="3114370"/>
            <a:chOff x="8163912" y="3208413"/>
            <a:chExt cx="3130947" cy="3114370"/>
          </a:xfrm>
        </p:grpSpPr>
        <p:pic>
          <p:nvPicPr>
            <p:cNvPr id="6" name="Image 5">
              <a:extLst>
                <a:ext uri="{FF2B5EF4-FFF2-40B4-BE49-F238E27FC236}">
                  <a16:creationId xmlns:a16="http://schemas.microsoft.com/office/drawing/2014/main" id="{9926D98E-F0AD-EC5B-850B-CDC76EEFDCB7}"/>
                </a:ext>
              </a:extLst>
            </p:cNvPr>
            <p:cNvPicPr>
              <a:picLocks noChangeAspect="1"/>
            </p:cNvPicPr>
            <p:nvPr/>
          </p:nvPicPr>
          <p:blipFill>
            <a:blip r:embed="rId4"/>
            <a:stretch>
              <a:fillRect/>
            </a:stretch>
          </p:blipFill>
          <p:spPr>
            <a:xfrm>
              <a:off x="8163912" y="3208413"/>
              <a:ext cx="3130947" cy="2706687"/>
            </a:xfrm>
            <a:prstGeom prst="rect">
              <a:avLst/>
            </a:prstGeom>
          </p:spPr>
        </p:pic>
        <p:sp>
          <p:nvSpPr>
            <p:cNvPr id="19" name="ZoneTexte 18">
              <a:extLst>
                <a:ext uri="{FF2B5EF4-FFF2-40B4-BE49-F238E27FC236}">
                  <a16:creationId xmlns:a16="http://schemas.microsoft.com/office/drawing/2014/main" id="{AB574296-899A-8EDC-F533-662F61BCAA68}"/>
                </a:ext>
              </a:extLst>
            </p:cNvPr>
            <p:cNvSpPr txBox="1"/>
            <p:nvPr/>
          </p:nvSpPr>
          <p:spPr>
            <a:xfrm>
              <a:off x="8408423" y="5953451"/>
              <a:ext cx="2641924"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hédonique</a:t>
              </a:r>
            </a:p>
          </p:txBody>
        </p:sp>
      </p:grpSp>
      <p:grpSp>
        <p:nvGrpSpPr>
          <p:cNvPr id="39" name="Group 38">
            <a:extLst>
              <a:ext uri="{FF2B5EF4-FFF2-40B4-BE49-F238E27FC236}">
                <a16:creationId xmlns:a16="http://schemas.microsoft.com/office/drawing/2014/main" id="{7CCB91C1-9E49-6007-BEBA-586210A80B8A}"/>
              </a:ext>
            </a:extLst>
          </p:cNvPr>
          <p:cNvGrpSpPr/>
          <p:nvPr/>
        </p:nvGrpSpPr>
        <p:grpSpPr>
          <a:xfrm>
            <a:off x="0" y="1295869"/>
            <a:ext cx="4395597" cy="2756685"/>
            <a:chOff x="0" y="3566098"/>
            <a:chExt cx="4395597" cy="2756685"/>
          </a:xfrm>
        </p:grpSpPr>
        <p:pic>
          <p:nvPicPr>
            <p:cNvPr id="37" name="Picture 36">
              <a:extLst>
                <a:ext uri="{FF2B5EF4-FFF2-40B4-BE49-F238E27FC236}">
                  <a16:creationId xmlns:a16="http://schemas.microsoft.com/office/drawing/2014/main" id="{C944CF6C-DE38-1FFE-8861-2E15B9312262}"/>
                </a:ext>
              </a:extLst>
            </p:cNvPr>
            <p:cNvPicPr>
              <a:picLocks noChangeAspect="1"/>
            </p:cNvPicPr>
            <p:nvPr/>
          </p:nvPicPr>
          <p:blipFill>
            <a:blip r:embed="rId5"/>
            <a:stretch>
              <a:fillRect/>
            </a:stretch>
          </p:blipFill>
          <p:spPr>
            <a:xfrm>
              <a:off x="0" y="3566098"/>
              <a:ext cx="4395597" cy="1798476"/>
            </a:xfrm>
            <a:prstGeom prst="rect">
              <a:avLst/>
            </a:prstGeom>
          </p:spPr>
        </p:pic>
        <p:sp>
          <p:nvSpPr>
            <p:cNvPr id="38" name="ZoneTexte 10">
              <a:extLst>
                <a:ext uri="{FF2B5EF4-FFF2-40B4-BE49-F238E27FC236}">
                  <a16:creationId xmlns:a16="http://schemas.microsoft.com/office/drawing/2014/main" id="{AE19893E-1611-B6C6-AD6D-A1F773D0EBDF}"/>
                </a:ext>
              </a:extLst>
            </p:cNvPr>
            <p:cNvSpPr txBox="1"/>
            <p:nvPr/>
          </p:nvSpPr>
          <p:spPr>
            <a:xfrm>
              <a:off x="205216" y="5953451"/>
              <a:ext cx="3985164" cy="369332"/>
            </a:xfrm>
            <a:prstGeom prst="rect">
              <a:avLst/>
            </a:prstGeom>
            <a:noFill/>
          </p:spPr>
          <p:txBody>
            <a:bodyPr wrap="square" rtlCol="0">
              <a:spAutoFit/>
            </a:bodyPr>
            <a:lstStyle/>
            <a:p>
              <a:pPr algn="ctr"/>
              <a:r>
                <a:rPr lang="fr-FR" dirty="0">
                  <a:solidFill>
                    <a:srgbClr val="0070C0"/>
                  </a:solidFill>
                  <a:latin typeface="Segoe UI Symbol" panose="020B0502040204020203" pitchFamily="34" charset="0"/>
                  <a:ea typeface="Segoe UI Symbol" panose="020B0502040204020203" pitchFamily="34" charset="0"/>
                </a:rPr>
                <a:t>Utilité instrumentale</a:t>
              </a:r>
            </a:p>
          </p:txBody>
        </p:sp>
      </p:grpSp>
      <p:sp>
        <p:nvSpPr>
          <p:cNvPr id="2" name="Espace réservé du numéro de diapositive 1">
            <a:extLst>
              <a:ext uri="{FF2B5EF4-FFF2-40B4-BE49-F238E27FC236}">
                <a16:creationId xmlns:a16="http://schemas.microsoft.com/office/drawing/2014/main" id="{5EF5A886-D91E-4BFD-93A8-38762FDB4E54}"/>
              </a:ext>
            </a:extLst>
          </p:cNvPr>
          <p:cNvSpPr>
            <a:spLocks noGrp="1"/>
          </p:cNvSpPr>
          <p:nvPr>
            <p:ph type="sldNum" sz="quarter" idx="12"/>
          </p:nvPr>
        </p:nvSpPr>
        <p:spPr>
          <a:xfrm>
            <a:off x="8610600" y="6345840"/>
            <a:ext cx="2743200" cy="365125"/>
          </a:xfrm>
        </p:spPr>
        <p:txBody>
          <a:bodyPr>
            <a:normAutofit/>
          </a:bodyPr>
          <a:lstStyle/>
          <a:p>
            <a:fld id="{6E4CE53B-3A12-47B5-B341-AC2563D5D4A4}" type="slidenum">
              <a:rPr lang="fr-FR" smtClean="0">
                <a:solidFill>
                  <a:schemeClr val="bg1"/>
                </a:solidFill>
              </a:rPr>
              <a:t>17</a:t>
            </a:fld>
            <a:endParaRPr lang="fr-FR" dirty="0">
              <a:solidFill>
                <a:schemeClr val="bg1"/>
              </a:solidFill>
            </a:endParaRPr>
          </a:p>
        </p:txBody>
      </p:sp>
      <p:pic>
        <p:nvPicPr>
          <p:cNvPr id="31" name="Image 30">
            <a:extLst>
              <a:ext uri="{FF2B5EF4-FFF2-40B4-BE49-F238E27FC236}">
                <a16:creationId xmlns:a16="http://schemas.microsoft.com/office/drawing/2014/main" id="{55DCA363-B71E-AD28-74DC-66FFFC80743B}"/>
              </a:ext>
            </a:extLst>
          </p:cNvPr>
          <p:cNvPicPr/>
          <p:nvPr/>
        </p:nvPicPr>
        <p:blipFill rotWithShape="1">
          <a:blip r:embed="rId6">
            <a:extLst>
              <a:ext uri="{28A0092B-C50C-407E-A947-70E740481C1C}">
                <a14:useLocalDpi xmlns:a14="http://schemas.microsoft.com/office/drawing/2010/main" val="0"/>
              </a:ext>
            </a:extLst>
          </a:blip>
          <a:srcRect l="51890" t="14907"/>
          <a:stretch/>
        </p:blipFill>
        <p:spPr bwMode="auto">
          <a:xfrm>
            <a:off x="4232401" y="4111736"/>
            <a:ext cx="3803398" cy="2289033"/>
          </a:xfrm>
          <a:prstGeom prst="rect">
            <a:avLst/>
          </a:prstGeom>
          <a:noFill/>
          <a:ln>
            <a:noFill/>
          </a:ln>
        </p:spPr>
      </p:pic>
      <p:sp>
        <p:nvSpPr>
          <p:cNvPr id="4" name="Titre 1">
            <a:extLst>
              <a:ext uri="{FF2B5EF4-FFF2-40B4-BE49-F238E27FC236}">
                <a16:creationId xmlns:a16="http://schemas.microsoft.com/office/drawing/2014/main" id="{18959597-7CF8-1F7E-85F4-9ECAFC706EA6}"/>
              </a:ext>
            </a:extLst>
          </p:cNvPr>
          <p:cNvSpPr>
            <a:spLocks noGrp="1"/>
          </p:cNvSpPr>
          <p:nvPr>
            <p:ph type="title"/>
          </p:nvPr>
        </p:nvSpPr>
        <p:spPr>
          <a:xfrm>
            <a:off x="838200" y="0"/>
            <a:ext cx="8001000" cy="1325563"/>
          </a:xfrm>
        </p:spPr>
        <p:txBody>
          <a:bodyPr anchor="ctr"/>
          <a:lstStyle/>
          <a:p>
            <a:r>
              <a:rPr lang="fr-FR" dirty="0">
                <a:latin typeface="Segoe UI" panose="020B0502040204020203" pitchFamily="34" charset="0"/>
                <a:cs typeface="Segoe UI" panose="020B0502040204020203" pitchFamily="34" charset="0"/>
              </a:rPr>
              <a:t>Croyances motivées et sélection des informations</a:t>
            </a:r>
          </a:p>
        </p:txBody>
      </p:sp>
      <p:sp>
        <p:nvSpPr>
          <p:cNvPr id="43" name="Slide Number Placeholder 1">
            <a:extLst>
              <a:ext uri="{FF2B5EF4-FFF2-40B4-BE49-F238E27FC236}">
                <a16:creationId xmlns:a16="http://schemas.microsoft.com/office/drawing/2014/main" id="{6C9FA168-A4C3-A77E-333C-9BA2F4D8C483}"/>
              </a:ext>
            </a:extLst>
          </p:cNvPr>
          <p:cNvSpPr txBox="1">
            <a:spLocks/>
          </p:cNvSpPr>
          <p:nvPr/>
        </p:nvSpPr>
        <p:spPr>
          <a:xfrm>
            <a:off x="8605346" y="63510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E6910-D586-4B1A-BC87-A1DD68C0FBEB}" type="slidenum">
              <a:rPr lang="en-US" smtClean="0"/>
              <a:pPr/>
              <a:t>17</a:t>
            </a:fld>
            <a:endParaRPr lang="en-US" dirty="0"/>
          </a:p>
        </p:txBody>
      </p:sp>
      <p:sp>
        <p:nvSpPr>
          <p:cNvPr id="3" name="Rectangle 2">
            <a:extLst>
              <a:ext uri="{FF2B5EF4-FFF2-40B4-BE49-F238E27FC236}">
                <a16:creationId xmlns:a16="http://schemas.microsoft.com/office/drawing/2014/main" id="{456E2F15-462F-AA34-DCFB-C8A4ACAFEE5F}"/>
              </a:ext>
            </a:extLst>
          </p:cNvPr>
          <p:cNvSpPr/>
          <p:nvPr/>
        </p:nvSpPr>
        <p:spPr>
          <a:xfrm>
            <a:off x="147143" y="6413698"/>
            <a:ext cx="6522891" cy="307777"/>
          </a:xfrm>
          <a:prstGeom prst="rect">
            <a:avLst/>
          </a:prstGeom>
        </p:spPr>
        <p:txBody>
          <a:bodyPr wrap="square">
            <a:spAutoFit/>
          </a:bodyPr>
          <a:lstStyle/>
          <a:p>
            <a:r>
              <a:rPr lang="en-GB" sz="1400" dirty="0" err="1">
                <a:solidFill>
                  <a:schemeClr val="bg2">
                    <a:lumMod val="25000"/>
                  </a:schemeClr>
                </a:solidFill>
                <a:ea typeface="Segoe UI Symbol" panose="020B0502040204020203" pitchFamily="34" charset="0"/>
                <a:cs typeface="Segoe UI Light" panose="020B0502040204020203" pitchFamily="34" charset="0"/>
              </a:rPr>
              <a:t>Persoskie</a:t>
            </a:r>
            <a:r>
              <a:rPr lang="en-GB" sz="1400" dirty="0">
                <a:solidFill>
                  <a:schemeClr val="bg2">
                    <a:lumMod val="25000"/>
                  </a:schemeClr>
                </a:solidFill>
                <a:ea typeface="Segoe UI Symbol" panose="020B0502040204020203" pitchFamily="34" charset="0"/>
                <a:cs typeface="Segoe UI Light" panose="020B0502040204020203" pitchFamily="34" charset="0"/>
              </a:rPr>
              <a:t> et al., 2014 ; Charpentier et al., 2018 ; Bromberg-Martin &amp; Sharot, 2020</a:t>
            </a:r>
          </a:p>
        </p:txBody>
      </p:sp>
      <p:sp>
        <p:nvSpPr>
          <p:cNvPr id="5" name="Footer Placeholder 4">
            <a:extLst>
              <a:ext uri="{FF2B5EF4-FFF2-40B4-BE49-F238E27FC236}">
                <a16:creationId xmlns:a16="http://schemas.microsoft.com/office/drawing/2014/main" id="{35D9F1D0-79E5-1AA4-1CA0-35186CB44AB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4602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B90F-5419-8EF5-9093-F34FC9167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79363-A1BC-2480-8726-BFE760146713}"/>
              </a:ext>
            </a:extLst>
          </p:cNvPr>
          <p:cNvSpPr>
            <a:spLocks noGrp="1"/>
          </p:cNvSpPr>
          <p:nvPr>
            <p:ph type="title"/>
          </p:nvPr>
        </p:nvSpPr>
        <p:spPr/>
        <p:txBody>
          <a:bodyPr/>
          <a:lstStyle/>
          <a:p>
            <a:r>
              <a:rPr lang="fr-FR" dirty="0"/>
              <a:t>Recherche d’informations en situation d’ambiguïté</a:t>
            </a:r>
            <a:endParaRPr lang="en-US" dirty="0"/>
          </a:p>
        </p:txBody>
      </p:sp>
      <p:sp>
        <p:nvSpPr>
          <p:cNvPr id="3" name="Content Placeholder 2">
            <a:extLst>
              <a:ext uri="{FF2B5EF4-FFF2-40B4-BE49-F238E27FC236}">
                <a16:creationId xmlns:a16="http://schemas.microsoft.com/office/drawing/2014/main" id="{72BACF89-DCEA-85C1-0371-BFDEC80BDB01}"/>
              </a:ext>
            </a:extLst>
          </p:cNvPr>
          <p:cNvSpPr>
            <a:spLocks noGrp="1"/>
          </p:cNvSpPr>
          <p:nvPr>
            <p:ph idx="1"/>
          </p:nvPr>
        </p:nvSpPr>
        <p:spPr>
          <a:xfrm>
            <a:off x="5613400" y="904873"/>
            <a:ext cx="6516191" cy="2683091"/>
          </a:xfrm>
        </p:spPr>
        <p:txBody>
          <a:bodyPr anchor="ctr">
            <a:normAutofit fontScale="85000" lnSpcReduction="10000"/>
          </a:bodyPr>
          <a:lstStyle/>
          <a:p>
            <a:pPr>
              <a:spcAft>
                <a:spcPts val="600"/>
              </a:spcAft>
            </a:pPr>
            <a:r>
              <a:rPr lang="fr-FR" sz="2100" dirty="0">
                <a:solidFill>
                  <a:srgbClr val="0070C0"/>
                </a:solidFill>
                <a:ea typeface="Segoe UI Symbol" panose="020B0502040204020203" pitchFamily="34" charset="0"/>
                <a:cs typeface="Segoe UI Light" panose="020B0502040204020203" pitchFamily="34" charset="0"/>
              </a:rPr>
              <a:t>Plus le bruit est élevé, plus la confiance est faible et le choix de revoir l'information est important </a:t>
            </a:r>
            <a:br>
              <a:rPr lang="fr-FR" sz="20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a:t>
            </a:r>
            <a:r>
              <a:rPr lang="fr-FR" sz="1400" dirty="0" err="1">
                <a:ea typeface="Segoe UI Symbol" panose="020B0502040204020203" pitchFamily="34" charset="0"/>
                <a:cs typeface="Segoe UI Light" panose="020B0502040204020203" pitchFamily="34" charset="0"/>
              </a:rPr>
              <a:t>Desender</a:t>
            </a:r>
            <a:r>
              <a:rPr lang="fr-FR" sz="1400" dirty="0">
                <a:ea typeface="Segoe UI Symbol" panose="020B0502040204020203" pitchFamily="34" charset="0"/>
                <a:cs typeface="Segoe UI Light" panose="020B0502040204020203" pitchFamily="34" charset="0"/>
              </a:rPr>
              <a:t> et al., 2018. </a:t>
            </a:r>
            <a:r>
              <a:rPr lang="fr-FR" sz="1400" i="1" dirty="0" err="1">
                <a:ea typeface="Segoe UI Symbol" panose="020B0502040204020203" pitchFamily="34" charset="0"/>
                <a:cs typeface="Segoe UI Light" panose="020B0502040204020203" pitchFamily="34" charset="0"/>
              </a:rPr>
              <a:t>Psychological</a:t>
            </a:r>
            <a:r>
              <a:rPr lang="fr-FR" sz="1400" i="1" dirty="0">
                <a:ea typeface="Segoe UI Symbol" panose="020B0502040204020203" pitchFamily="34" charset="0"/>
                <a:cs typeface="Segoe UI Light" panose="020B0502040204020203" pitchFamily="34" charset="0"/>
              </a:rPr>
              <a:t> Science</a:t>
            </a:r>
            <a:r>
              <a:rPr lang="fr-FR" sz="1400" dirty="0">
                <a:ea typeface="Segoe UI Symbol" panose="020B0502040204020203" pitchFamily="34" charset="0"/>
                <a:cs typeface="Segoe UI Light" panose="020B0502040204020203" pitchFamily="34" charset="0"/>
              </a:rPr>
              <a:t>)</a:t>
            </a:r>
          </a:p>
          <a:p>
            <a:pPr>
              <a:spcAft>
                <a:spcPts val="600"/>
              </a:spcAft>
            </a:pPr>
            <a:r>
              <a:rPr lang="fr-FR" sz="2100" dirty="0">
                <a:solidFill>
                  <a:srgbClr val="0070C0"/>
                </a:solidFill>
                <a:ea typeface="Segoe UI Symbol" panose="020B0502040204020203" pitchFamily="34" charset="0"/>
                <a:cs typeface="Segoe UI Light" panose="020B0502040204020203" pitchFamily="34" charset="0"/>
              </a:rPr>
              <a:t>Les nouvelles </a:t>
            </a:r>
            <a:r>
              <a:rPr lang="fr-FR" sz="2100" i="1" dirty="0">
                <a:solidFill>
                  <a:srgbClr val="0070C0"/>
                </a:solidFill>
                <a:ea typeface="Segoe UI Symbol" panose="020B0502040204020203" pitchFamily="34" charset="0"/>
                <a:cs typeface="Segoe UI Light" panose="020B0502040204020203" pitchFamily="34" charset="0"/>
              </a:rPr>
              <a:t>(news)</a:t>
            </a:r>
            <a:r>
              <a:rPr lang="fr-FR" sz="2100" dirty="0">
                <a:solidFill>
                  <a:srgbClr val="0070C0"/>
                </a:solidFill>
                <a:ea typeface="Segoe UI Symbol" panose="020B0502040204020203" pitchFamily="34" charset="0"/>
                <a:cs typeface="Segoe UI Light" panose="020B0502040204020203" pitchFamily="34" charset="0"/>
              </a:rPr>
              <a:t> sont des stimuli complexes dotés de propriétés sémantiques</a:t>
            </a:r>
          </a:p>
          <a:p>
            <a:pPr>
              <a:spcAft>
                <a:spcPts val="600"/>
              </a:spcAft>
            </a:pPr>
            <a:r>
              <a:rPr lang="fr-FR" sz="2100" dirty="0">
                <a:solidFill>
                  <a:schemeClr val="accent2"/>
                </a:solidFill>
                <a:ea typeface="Segoe UI Symbol" panose="020B0502040204020203" pitchFamily="34" charset="0"/>
                <a:cs typeface="Segoe UI Light" panose="020B0502040204020203" pitchFamily="34" charset="0"/>
              </a:rPr>
              <a:t>Plus une tâche est difficile, moins la confiance est associée à la précision d'une estimation </a:t>
            </a:r>
            <a:br>
              <a:rPr lang="fr-FR" sz="14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(Brewer &amp; Wells, 2006 ; Moore &amp; Healy, 2008)</a:t>
            </a:r>
          </a:p>
          <a:p>
            <a:pPr>
              <a:spcAft>
                <a:spcPts val="600"/>
              </a:spcAft>
            </a:pPr>
            <a:r>
              <a:rPr lang="fr-FR" sz="2100" dirty="0">
                <a:solidFill>
                  <a:schemeClr val="accent2"/>
                </a:solidFill>
                <a:ea typeface="Segoe UI Symbol" panose="020B0502040204020203" pitchFamily="34" charset="0"/>
                <a:cs typeface="Segoe UI Light" panose="020B0502040204020203" pitchFamily="34" charset="0"/>
              </a:rPr>
              <a:t>Plus une information est ambigüe, plus la confiance est faible</a:t>
            </a:r>
            <a:br>
              <a:rPr lang="fr-FR" sz="2000" dirty="0">
                <a:solidFill>
                  <a:schemeClr val="accent2"/>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(Guigon et al., 2014)</a:t>
            </a:r>
          </a:p>
        </p:txBody>
      </p:sp>
      <p:sp>
        <p:nvSpPr>
          <p:cNvPr id="4" name="Slide Number Placeholder 3">
            <a:extLst>
              <a:ext uri="{FF2B5EF4-FFF2-40B4-BE49-F238E27FC236}">
                <a16:creationId xmlns:a16="http://schemas.microsoft.com/office/drawing/2014/main" id="{17A0821B-E220-A398-62B0-9B58B687BCF8}"/>
              </a:ext>
            </a:extLst>
          </p:cNvPr>
          <p:cNvSpPr>
            <a:spLocks noGrp="1"/>
          </p:cNvSpPr>
          <p:nvPr>
            <p:ph type="sldNum" sz="quarter" idx="12"/>
          </p:nvPr>
        </p:nvSpPr>
        <p:spPr/>
        <p:txBody>
          <a:bodyPr/>
          <a:lstStyle/>
          <a:p>
            <a:fld id="{F95E6910-D586-4B1A-BC87-A1DD68C0FBEB}" type="slidenum">
              <a:rPr lang="en-US" smtClean="0"/>
              <a:t>18</a:t>
            </a:fld>
            <a:endParaRPr lang="en-US"/>
          </a:p>
        </p:txBody>
      </p:sp>
      <p:sp>
        <p:nvSpPr>
          <p:cNvPr id="14" name="TextBox 13">
            <a:extLst>
              <a:ext uri="{FF2B5EF4-FFF2-40B4-BE49-F238E27FC236}">
                <a16:creationId xmlns:a16="http://schemas.microsoft.com/office/drawing/2014/main" id="{A3E35521-9D31-B155-26BC-075BA5967C90}"/>
              </a:ext>
            </a:extLst>
          </p:cNvPr>
          <p:cNvSpPr txBox="1"/>
          <p:nvPr/>
        </p:nvSpPr>
        <p:spPr>
          <a:xfrm>
            <a:off x="203198" y="6416553"/>
            <a:ext cx="4286115" cy="307777"/>
          </a:xfrm>
          <a:prstGeom prst="rect">
            <a:avLst/>
          </a:prstGeom>
          <a:noFill/>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sp>
        <p:nvSpPr>
          <p:cNvPr id="5" name="Footer Placeholder 4">
            <a:extLst>
              <a:ext uri="{FF2B5EF4-FFF2-40B4-BE49-F238E27FC236}">
                <a16:creationId xmlns:a16="http://schemas.microsoft.com/office/drawing/2014/main" id="{EDEE7D71-6F15-93E9-7A37-612D02EDC15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2628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CE0E1-AEC7-FA2A-6F75-F57C51042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E40E4-6958-1CE6-55CA-24D71B8FF9C4}"/>
              </a:ext>
            </a:extLst>
          </p:cNvPr>
          <p:cNvSpPr>
            <a:spLocks noGrp="1"/>
          </p:cNvSpPr>
          <p:nvPr>
            <p:ph type="title"/>
          </p:nvPr>
        </p:nvSpPr>
        <p:spPr/>
        <p:txBody>
          <a:bodyPr/>
          <a:lstStyle/>
          <a:p>
            <a:r>
              <a:rPr lang="fr-FR" dirty="0"/>
              <a:t>Recherche d’informations en situation d’ambiguïté</a:t>
            </a:r>
            <a:endParaRPr lang="en-US" dirty="0"/>
          </a:p>
        </p:txBody>
      </p:sp>
      <p:sp>
        <p:nvSpPr>
          <p:cNvPr id="4" name="Slide Number Placeholder 3">
            <a:extLst>
              <a:ext uri="{FF2B5EF4-FFF2-40B4-BE49-F238E27FC236}">
                <a16:creationId xmlns:a16="http://schemas.microsoft.com/office/drawing/2014/main" id="{D1875DE6-D77A-0B1B-8A41-1219BCCF415F}"/>
              </a:ext>
            </a:extLst>
          </p:cNvPr>
          <p:cNvSpPr>
            <a:spLocks noGrp="1"/>
          </p:cNvSpPr>
          <p:nvPr>
            <p:ph type="sldNum" sz="quarter" idx="12"/>
          </p:nvPr>
        </p:nvSpPr>
        <p:spPr/>
        <p:txBody>
          <a:bodyPr/>
          <a:lstStyle/>
          <a:p>
            <a:fld id="{F95E6910-D586-4B1A-BC87-A1DD68C0FBEB}" type="slidenum">
              <a:rPr lang="en-US" smtClean="0"/>
              <a:t>19</a:t>
            </a:fld>
            <a:endParaRPr lang="en-US"/>
          </a:p>
        </p:txBody>
      </p:sp>
      <p:sp>
        <p:nvSpPr>
          <p:cNvPr id="14" name="TextBox 13">
            <a:extLst>
              <a:ext uri="{FF2B5EF4-FFF2-40B4-BE49-F238E27FC236}">
                <a16:creationId xmlns:a16="http://schemas.microsoft.com/office/drawing/2014/main" id="{41D30752-7A5E-DDB9-62B3-6DD63F4C61C7}"/>
              </a:ext>
            </a:extLst>
          </p:cNvPr>
          <p:cNvSpPr txBox="1"/>
          <p:nvPr/>
        </p:nvSpPr>
        <p:spPr>
          <a:xfrm>
            <a:off x="203198" y="6416553"/>
            <a:ext cx="4286115" cy="307777"/>
          </a:xfrm>
          <a:prstGeom prst="rect">
            <a:avLst/>
          </a:prstGeom>
          <a:noFill/>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grpSp>
        <p:nvGrpSpPr>
          <p:cNvPr id="13" name="Groupe 8">
            <a:extLst>
              <a:ext uri="{FF2B5EF4-FFF2-40B4-BE49-F238E27FC236}">
                <a16:creationId xmlns:a16="http://schemas.microsoft.com/office/drawing/2014/main" id="{B7DAA3A3-8C64-9055-F968-52263D1E2624}"/>
              </a:ext>
            </a:extLst>
          </p:cNvPr>
          <p:cNvGrpSpPr>
            <a:grpSpLocks noChangeAspect="1"/>
          </p:cNvGrpSpPr>
          <p:nvPr/>
        </p:nvGrpSpPr>
        <p:grpSpPr>
          <a:xfrm>
            <a:off x="1591713" y="2437207"/>
            <a:ext cx="9084773" cy="1790466"/>
            <a:chOff x="1727556" y="2873223"/>
            <a:chExt cx="8640000" cy="1702812"/>
          </a:xfrm>
        </p:grpSpPr>
        <p:grpSp>
          <p:nvGrpSpPr>
            <p:cNvPr id="15" name="Groupe 18">
              <a:extLst>
                <a:ext uri="{FF2B5EF4-FFF2-40B4-BE49-F238E27FC236}">
                  <a16:creationId xmlns:a16="http://schemas.microsoft.com/office/drawing/2014/main" id="{9FC73965-7848-F077-2853-F323ADC59ACA}"/>
                </a:ext>
              </a:extLst>
            </p:cNvPr>
            <p:cNvGrpSpPr/>
            <p:nvPr/>
          </p:nvGrpSpPr>
          <p:grpSpPr>
            <a:xfrm>
              <a:off x="1727556" y="2873223"/>
              <a:ext cx="8640000" cy="1032018"/>
              <a:chOff x="392532" y="3046959"/>
              <a:chExt cx="8640000" cy="1032018"/>
            </a:xfrm>
          </p:grpSpPr>
          <p:cxnSp>
            <p:nvCxnSpPr>
              <p:cNvPr id="19" name="Connecteur droit 39">
                <a:extLst>
                  <a:ext uri="{FF2B5EF4-FFF2-40B4-BE49-F238E27FC236}">
                    <a16:creationId xmlns:a16="http://schemas.microsoft.com/office/drawing/2014/main" id="{062C9628-93E8-12B7-C284-1B0888BC6E9E}"/>
                  </a:ext>
                </a:extLst>
              </p:cNvPr>
              <p:cNvCxnSpPr/>
              <p:nvPr/>
            </p:nvCxnSpPr>
            <p:spPr>
              <a:xfrm flipH="1" flipV="1">
                <a:off x="392532" y="4078977"/>
                <a:ext cx="8640000" cy="0"/>
              </a:xfrm>
              <a:prstGeom prst="line">
                <a:avLst/>
              </a:prstGeom>
              <a:ln w="28575">
                <a:prstDash val="sysDash"/>
                <a:headEnd type="triangle" w="med" len="med"/>
                <a:tailEnd type="none" w="med" len="med"/>
              </a:ln>
            </p:spPr>
            <p:style>
              <a:lnRef idx="1">
                <a:schemeClr val="dk1"/>
              </a:lnRef>
              <a:fillRef idx="0">
                <a:schemeClr val="dk1"/>
              </a:fillRef>
              <a:effectRef idx="0">
                <a:schemeClr val="dk1"/>
              </a:effectRef>
              <a:fontRef idx="minor">
                <a:schemeClr val="tx1"/>
              </a:fontRef>
            </p:style>
          </p:cxnSp>
          <p:grpSp>
            <p:nvGrpSpPr>
              <p:cNvPr id="20" name="Groupe 14">
                <a:extLst>
                  <a:ext uri="{FF2B5EF4-FFF2-40B4-BE49-F238E27FC236}">
                    <a16:creationId xmlns:a16="http://schemas.microsoft.com/office/drawing/2014/main" id="{AA2BDB05-A292-6BD4-1814-5FE59B91394F}"/>
                  </a:ext>
                </a:extLst>
              </p:cNvPr>
              <p:cNvGrpSpPr/>
              <p:nvPr/>
            </p:nvGrpSpPr>
            <p:grpSpPr>
              <a:xfrm>
                <a:off x="714017" y="3046959"/>
                <a:ext cx="7986862" cy="329707"/>
                <a:chOff x="1214191" y="3035385"/>
                <a:chExt cx="7986862" cy="329707"/>
              </a:xfrm>
            </p:grpSpPr>
            <p:grpSp>
              <p:nvGrpSpPr>
                <p:cNvPr id="21" name="Groupe 7">
                  <a:extLst>
                    <a:ext uri="{FF2B5EF4-FFF2-40B4-BE49-F238E27FC236}">
                      <a16:creationId xmlns:a16="http://schemas.microsoft.com/office/drawing/2014/main" id="{65981858-1F14-2E97-96DA-9F0108F0D45A}"/>
                    </a:ext>
                  </a:extLst>
                </p:cNvPr>
                <p:cNvGrpSpPr/>
                <p:nvPr/>
              </p:nvGrpSpPr>
              <p:grpSpPr>
                <a:xfrm>
                  <a:off x="1214191" y="3035385"/>
                  <a:ext cx="5222937" cy="329702"/>
                  <a:chOff x="1214191" y="3035385"/>
                  <a:chExt cx="5222937" cy="329702"/>
                </a:xfrm>
              </p:grpSpPr>
              <p:sp>
                <p:nvSpPr>
                  <p:cNvPr id="23" name="ZoneTexte 24">
                    <a:extLst>
                      <a:ext uri="{FF2B5EF4-FFF2-40B4-BE49-F238E27FC236}">
                        <a16:creationId xmlns:a16="http://schemas.microsoft.com/office/drawing/2014/main" id="{EAA4488C-740F-88BA-4B42-842DA6B9D029}"/>
                      </a:ext>
                    </a:extLst>
                  </p:cNvPr>
                  <p:cNvSpPr txBox="1"/>
                  <p:nvPr/>
                </p:nvSpPr>
                <p:spPr>
                  <a:xfrm>
                    <a:off x="3872783" y="3043333"/>
                    <a:ext cx="2564345" cy="321754"/>
                  </a:xfrm>
                  <a:prstGeom prst="rect">
                    <a:avLst/>
                  </a:prstGeom>
                  <a:solidFill>
                    <a:schemeClr val="bg1"/>
                  </a:solidFill>
                  <a:ln w="19050">
                    <a:noFill/>
                    <a:prstDash val="dashDot"/>
                  </a:ln>
                </p:spPr>
                <p:txBody>
                  <a:bodyPr wrap="square" rtlCol="0">
                    <a:spAutoFit/>
                  </a:bodyPr>
                  <a:lstStyle/>
                  <a:p>
                    <a:pPr algn="ctr"/>
                    <a:r>
                      <a:rPr lang="fr-FR" sz="1100" dirty="0">
                        <a:latin typeface="Century Schoolbook" panose="02040604050505020304" pitchFamily="18" charset="0"/>
                      </a:rPr>
                      <a:t>Décision de réception</a:t>
                    </a:r>
                  </a:p>
                </p:txBody>
              </p:sp>
              <p:sp>
                <p:nvSpPr>
                  <p:cNvPr id="24" name="ZoneTexte 23">
                    <a:extLst>
                      <a:ext uri="{FF2B5EF4-FFF2-40B4-BE49-F238E27FC236}">
                        <a16:creationId xmlns:a16="http://schemas.microsoft.com/office/drawing/2014/main" id="{ADC55D2D-6EC8-8C66-8F87-91805E86E150}"/>
                      </a:ext>
                    </a:extLst>
                  </p:cNvPr>
                  <p:cNvSpPr txBox="1"/>
                  <p:nvPr/>
                </p:nvSpPr>
                <p:spPr>
                  <a:xfrm>
                    <a:off x="1214191" y="3035385"/>
                    <a:ext cx="2373077" cy="321755"/>
                  </a:xfrm>
                  <a:prstGeom prst="rect">
                    <a:avLst/>
                  </a:prstGeom>
                  <a:solidFill>
                    <a:schemeClr val="bg1"/>
                  </a:solidFill>
                  <a:ln w="19050">
                    <a:noFill/>
                    <a:prstDash val="dashDot"/>
                  </a:ln>
                </p:spPr>
                <p:txBody>
                  <a:bodyPr wrap="square" rtlCol="0">
                    <a:spAutoFit/>
                  </a:bodyPr>
                  <a:lstStyle/>
                  <a:p>
                    <a:pPr algn="ctr"/>
                    <a:r>
                      <a:rPr lang="fr-FR" sz="1100" dirty="0">
                        <a:latin typeface="Century Schoolbook" panose="02040604050505020304" pitchFamily="18" charset="0"/>
                      </a:rPr>
                      <a:t>Estimation de la véracité</a:t>
                    </a:r>
                  </a:p>
                </p:txBody>
              </p:sp>
            </p:grpSp>
            <p:sp>
              <p:nvSpPr>
                <p:cNvPr id="22" name="ZoneTexte 32">
                  <a:extLst>
                    <a:ext uri="{FF2B5EF4-FFF2-40B4-BE49-F238E27FC236}">
                      <a16:creationId xmlns:a16="http://schemas.microsoft.com/office/drawing/2014/main" id="{FA2F30F8-CA2E-8537-D383-C4D8F8FB8229}"/>
                    </a:ext>
                  </a:extLst>
                </p:cNvPr>
                <p:cNvSpPr txBox="1"/>
                <p:nvPr/>
              </p:nvSpPr>
              <p:spPr>
                <a:xfrm>
                  <a:off x="6788040" y="3043334"/>
                  <a:ext cx="2413013" cy="321758"/>
                </a:xfrm>
                <a:prstGeom prst="rect">
                  <a:avLst/>
                </a:prstGeom>
                <a:solidFill>
                  <a:schemeClr val="bg1"/>
                </a:solidFill>
                <a:ln w="19050">
                  <a:noFill/>
                  <a:prstDash val="dashDot"/>
                </a:ln>
              </p:spPr>
              <p:txBody>
                <a:bodyPr wrap="square" rtlCol="0">
                  <a:spAutoFit/>
                </a:bodyPr>
                <a:lstStyle/>
                <a:p>
                  <a:pPr algn="ctr"/>
                  <a:r>
                    <a:rPr lang="fr-FR" sz="1100" dirty="0" err="1">
                      <a:latin typeface="Century Schoolbook" panose="02040604050505020304" pitchFamily="18" charset="0"/>
                    </a:rPr>
                    <a:t>Willingness</a:t>
                  </a:r>
                  <a:r>
                    <a:rPr lang="fr-FR" sz="1100" dirty="0">
                      <a:latin typeface="Century Schoolbook" panose="02040604050505020304" pitchFamily="18" charset="0"/>
                    </a:rPr>
                    <a:t>-to-</a:t>
                  </a:r>
                  <a:r>
                    <a:rPr lang="fr-FR" sz="1100" dirty="0" err="1">
                      <a:latin typeface="Century Schoolbook" panose="02040604050505020304" pitchFamily="18" charset="0"/>
                    </a:rPr>
                    <a:t>pay</a:t>
                  </a:r>
                  <a:endParaRPr lang="fr-FR" sz="1100" dirty="0">
                    <a:latin typeface="Century Schoolbook" panose="02040604050505020304" pitchFamily="18" charset="0"/>
                  </a:endParaRPr>
                </a:p>
              </p:txBody>
            </p:sp>
          </p:grpSp>
        </p:grpSp>
        <p:pic>
          <p:nvPicPr>
            <p:cNvPr id="16" name="Image 15">
              <a:extLst>
                <a:ext uri="{FF2B5EF4-FFF2-40B4-BE49-F238E27FC236}">
                  <a16:creationId xmlns:a16="http://schemas.microsoft.com/office/drawing/2014/main" id="{5D64EBA8-260D-8A58-2CBB-A3C95F8FCEBC}"/>
                </a:ext>
              </a:extLst>
            </p:cNvPr>
            <p:cNvPicPr>
              <a:picLocks noChangeAspect="1"/>
            </p:cNvPicPr>
            <p:nvPr/>
          </p:nvPicPr>
          <p:blipFill>
            <a:blip r:embed="rId2"/>
            <a:stretch>
              <a:fillRect/>
            </a:stretch>
          </p:blipFill>
          <p:spPr>
            <a:xfrm>
              <a:off x="2008692" y="3218715"/>
              <a:ext cx="2413013" cy="1357320"/>
            </a:xfrm>
            <a:prstGeom prst="rect">
              <a:avLst/>
            </a:prstGeom>
            <a:ln>
              <a:solidFill>
                <a:schemeClr val="tx1"/>
              </a:solidFill>
            </a:ln>
          </p:spPr>
        </p:pic>
        <p:pic>
          <p:nvPicPr>
            <p:cNvPr id="17" name="Image 17">
              <a:extLst>
                <a:ext uri="{FF2B5EF4-FFF2-40B4-BE49-F238E27FC236}">
                  <a16:creationId xmlns:a16="http://schemas.microsoft.com/office/drawing/2014/main" id="{C3FF3135-4EC9-98B0-0DF6-0F6191256BE1}"/>
                </a:ext>
              </a:extLst>
            </p:cNvPr>
            <p:cNvPicPr>
              <a:picLocks noChangeAspect="1"/>
            </p:cNvPicPr>
            <p:nvPr/>
          </p:nvPicPr>
          <p:blipFill>
            <a:blip r:embed="rId3"/>
            <a:stretch>
              <a:fillRect/>
            </a:stretch>
          </p:blipFill>
          <p:spPr>
            <a:xfrm>
              <a:off x="4790785" y="3218715"/>
              <a:ext cx="2413013" cy="1357320"/>
            </a:xfrm>
            <a:prstGeom prst="rect">
              <a:avLst/>
            </a:prstGeom>
            <a:ln>
              <a:solidFill>
                <a:schemeClr val="tx1"/>
              </a:solidFill>
            </a:ln>
          </p:spPr>
        </p:pic>
        <p:pic>
          <p:nvPicPr>
            <p:cNvPr id="18" name="Image 19">
              <a:extLst>
                <a:ext uri="{FF2B5EF4-FFF2-40B4-BE49-F238E27FC236}">
                  <a16:creationId xmlns:a16="http://schemas.microsoft.com/office/drawing/2014/main" id="{A5510D9A-B8C4-4ECD-DAED-315AF4DD9199}"/>
                </a:ext>
              </a:extLst>
            </p:cNvPr>
            <p:cNvPicPr>
              <a:picLocks noChangeAspect="1"/>
            </p:cNvPicPr>
            <p:nvPr/>
          </p:nvPicPr>
          <p:blipFill>
            <a:blip r:embed="rId4"/>
            <a:stretch>
              <a:fillRect/>
            </a:stretch>
          </p:blipFill>
          <p:spPr>
            <a:xfrm>
              <a:off x="7606182" y="3209317"/>
              <a:ext cx="2429721" cy="1366718"/>
            </a:xfrm>
            <a:prstGeom prst="rect">
              <a:avLst/>
            </a:prstGeom>
            <a:ln>
              <a:solidFill>
                <a:schemeClr val="tx1"/>
              </a:solidFill>
            </a:ln>
          </p:spPr>
        </p:pic>
      </p:grpSp>
      <p:sp>
        <p:nvSpPr>
          <p:cNvPr id="3" name="Footer Placeholder 2">
            <a:extLst>
              <a:ext uri="{FF2B5EF4-FFF2-40B4-BE49-F238E27FC236}">
                <a16:creationId xmlns:a16="http://schemas.microsoft.com/office/drawing/2014/main" id="{DBF07B1E-34E8-4A0D-D082-B3A9C3BC585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92559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303E3-770B-3D99-2419-382ED9410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C2337-0120-FDD6-C6D1-E85AA8381039}"/>
              </a:ext>
            </a:extLst>
          </p:cNvPr>
          <p:cNvSpPr>
            <a:spLocks noGrp="1"/>
          </p:cNvSpPr>
          <p:nvPr>
            <p:ph type="ctrTitle"/>
          </p:nvPr>
        </p:nvSpPr>
        <p:spPr/>
        <p:txBody>
          <a:bodyPr>
            <a:normAutofit fontScale="90000"/>
          </a:bodyPr>
          <a:lstStyle/>
          <a:p>
            <a:r>
              <a:rPr lang="en-US" dirty="0"/>
              <a:t>IV. </a:t>
            </a:r>
            <a:br>
              <a:rPr lang="en-US" dirty="0"/>
            </a:br>
            <a:r>
              <a:rPr lang="fr-FR" dirty="0"/>
              <a:t>Evaluer des informations complexes</a:t>
            </a:r>
            <a:endParaRPr lang="en-US" dirty="0"/>
          </a:p>
        </p:txBody>
      </p:sp>
      <p:sp>
        <p:nvSpPr>
          <p:cNvPr id="3" name="Subtitle 2">
            <a:extLst>
              <a:ext uri="{FF2B5EF4-FFF2-40B4-BE49-F238E27FC236}">
                <a16:creationId xmlns:a16="http://schemas.microsoft.com/office/drawing/2014/main" id="{3D228995-3899-F10D-8ACF-BB125D17A160}"/>
              </a:ext>
            </a:extLst>
          </p:cNvPr>
          <p:cNvSpPr>
            <a:spLocks noGrp="1"/>
          </p:cNvSpPr>
          <p:nvPr>
            <p:ph type="subTitle" idx="1"/>
          </p:nvPr>
        </p:nvSpPr>
        <p:spPr/>
        <p:txBody>
          <a:bodyPr/>
          <a:lstStyle/>
          <a:p>
            <a:r>
              <a:rPr lang="en-US" dirty="0"/>
              <a:t>Quand </a:t>
            </a:r>
            <a:r>
              <a:rPr lang="en-US" dirty="0" err="1"/>
              <a:t>l’information</a:t>
            </a:r>
            <a:r>
              <a:rPr lang="en-US" dirty="0"/>
              <a:t> </a:t>
            </a:r>
            <a:r>
              <a:rPr lang="en-US" dirty="0" err="1"/>
              <a:t>est</a:t>
            </a:r>
            <a:r>
              <a:rPr lang="en-US" dirty="0"/>
              <a:t> </a:t>
            </a:r>
            <a:r>
              <a:rPr lang="en-US" dirty="0" err="1"/>
              <a:t>incertaine</a:t>
            </a:r>
            <a:r>
              <a:rPr lang="en-US" dirty="0"/>
              <a:t>, </a:t>
            </a:r>
            <a:r>
              <a:rPr lang="en-US" dirty="0" err="1"/>
              <a:t>ambigüe</a:t>
            </a:r>
            <a:endParaRPr lang="en-US" dirty="0"/>
          </a:p>
          <a:p>
            <a:r>
              <a:rPr lang="en-US" dirty="0" err="1"/>
              <a:t>Exemple</a:t>
            </a:r>
            <a:r>
              <a:rPr lang="en-US" dirty="0"/>
              <a:t> des </a:t>
            </a:r>
            <a:r>
              <a:rPr lang="en-US" dirty="0" err="1"/>
              <a:t>informations</a:t>
            </a:r>
            <a:r>
              <a:rPr lang="en-US" dirty="0"/>
              <a:t> </a:t>
            </a:r>
            <a:r>
              <a:rPr lang="en-US" dirty="0" err="1"/>
              <a:t>médiatisées</a:t>
            </a:r>
            <a:endParaRPr lang="en-US" dirty="0"/>
          </a:p>
        </p:txBody>
      </p:sp>
      <p:sp>
        <p:nvSpPr>
          <p:cNvPr id="4" name="Slide Number Placeholder 3">
            <a:extLst>
              <a:ext uri="{FF2B5EF4-FFF2-40B4-BE49-F238E27FC236}">
                <a16:creationId xmlns:a16="http://schemas.microsoft.com/office/drawing/2014/main" id="{D2DBF943-0ADC-F0F2-CE18-FFD8BC360934}"/>
              </a:ext>
            </a:extLst>
          </p:cNvPr>
          <p:cNvSpPr>
            <a:spLocks noGrp="1"/>
          </p:cNvSpPr>
          <p:nvPr>
            <p:ph type="sldNum" sz="quarter" idx="12"/>
          </p:nvPr>
        </p:nvSpPr>
        <p:spPr/>
        <p:txBody>
          <a:bodyPr/>
          <a:lstStyle/>
          <a:p>
            <a:fld id="{F95E6910-D586-4B1A-BC87-A1DD68C0FBEB}" type="slidenum">
              <a:rPr lang="en-US" smtClean="0"/>
              <a:t>2</a:t>
            </a:fld>
            <a:endParaRPr lang="en-US"/>
          </a:p>
        </p:txBody>
      </p:sp>
      <p:sp>
        <p:nvSpPr>
          <p:cNvPr id="5" name="Footer Placeholder 4">
            <a:extLst>
              <a:ext uri="{FF2B5EF4-FFF2-40B4-BE49-F238E27FC236}">
                <a16:creationId xmlns:a16="http://schemas.microsoft.com/office/drawing/2014/main" id="{2B0E3724-457E-526E-4500-DDEE0B516A4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39645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F872-2D26-F192-2765-8543845D8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FB7AE-4403-A953-2F95-B878E43ED376}"/>
              </a:ext>
            </a:extLst>
          </p:cNvPr>
          <p:cNvSpPr>
            <a:spLocks noGrp="1"/>
          </p:cNvSpPr>
          <p:nvPr>
            <p:ph type="title"/>
          </p:nvPr>
        </p:nvSpPr>
        <p:spPr/>
        <p:txBody>
          <a:bodyPr/>
          <a:lstStyle/>
          <a:p>
            <a:r>
              <a:rPr lang="fr-FR" dirty="0"/>
              <a:t>Recherche d’informations en situation d’ambiguïté</a:t>
            </a:r>
            <a:endParaRPr lang="en-US" dirty="0"/>
          </a:p>
        </p:txBody>
      </p:sp>
      <p:sp>
        <p:nvSpPr>
          <p:cNvPr id="3" name="Content Placeholder 2">
            <a:extLst>
              <a:ext uri="{FF2B5EF4-FFF2-40B4-BE49-F238E27FC236}">
                <a16:creationId xmlns:a16="http://schemas.microsoft.com/office/drawing/2014/main" id="{640F607B-2A95-4E56-F424-5F0E4785F8C8}"/>
              </a:ext>
            </a:extLst>
          </p:cNvPr>
          <p:cNvSpPr>
            <a:spLocks noGrp="1"/>
          </p:cNvSpPr>
          <p:nvPr>
            <p:ph idx="1"/>
          </p:nvPr>
        </p:nvSpPr>
        <p:spPr>
          <a:xfrm>
            <a:off x="5613400" y="904873"/>
            <a:ext cx="6516191" cy="2683091"/>
          </a:xfrm>
        </p:spPr>
        <p:txBody>
          <a:bodyPr anchor="ctr">
            <a:normAutofit fontScale="85000" lnSpcReduction="10000"/>
          </a:bodyPr>
          <a:lstStyle/>
          <a:p>
            <a:pPr>
              <a:spcAft>
                <a:spcPts val="600"/>
              </a:spcAft>
            </a:pPr>
            <a:r>
              <a:rPr lang="fr-FR" sz="2100" dirty="0">
                <a:solidFill>
                  <a:srgbClr val="0070C0"/>
                </a:solidFill>
                <a:ea typeface="Segoe UI Symbol" panose="020B0502040204020203" pitchFamily="34" charset="0"/>
                <a:cs typeface="Segoe UI Light" panose="020B0502040204020203" pitchFamily="34" charset="0"/>
              </a:rPr>
              <a:t>Plus le bruit est élevé, plus la confiance est faible et le choix de revoir l'information est important </a:t>
            </a:r>
            <a:br>
              <a:rPr lang="fr-FR" sz="20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a:t>
            </a:r>
            <a:r>
              <a:rPr lang="fr-FR" sz="1400" dirty="0" err="1">
                <a:ea typeface="Segoe UI Symbol" panose="020B0502040204020203" pitchFamily="34" charset="0"/>
                <a:cs typeface="Segoe UI Light" panose="020B0502040204020203" pitchFamily="34" charset="0"/>
              </a:rPr>
              <a:t>Desender</a:t>
            </a:r>
            <a:r>
              <a:rPr lang="fr-FR" sz="1400" dirty="0">
                <a:ea typeface="Segoe UI Symbol" panose="020B0502040204020203" pitchFamily="34" charset="0"/>
                <a:cs typeface="Segoe UI Light" panose="020B0502040204020203" pitchFamily="34" charset="0"/>
              </a:rPr>
              <a:t> et al., 2018. </a:t>
            </a:r>
            <a:r>
              <a:rPr lang="fr-FR" sz="1400" i="1" dirty="0" err="1">
                <a:ea typeface="Segoe UI Symbol" panose="020B0502040204020203" pitchFamily="34" charset="0"/>
                <a:cs typeface="Segoe UI Light" panose="020B0502040204020203" pitchFamily="34" charset="0"/>
              </a:rPr>
              <a:t>Psychological</a:t>
            </a:r>
            <a:r>
              <a:rPr lang="fr-FR" sz="1400" i="1" dirty="0">
                <a:ea typeface="Segoe UI Symbol" panose="020B0502040204020203" pitchFamily="34" charset="0"/>
                <a:cs typeface="Segoe UI Light" panose="020B0502040204020203" pitchFamily="34" charset="0"/>
              </a:rPr>
              <a:t> Science</a:t>
            </a:r>
            <a:r>
              <a:rPr lang="fr-FR" sz="1400" dirty="0">
                <a:ea typeface="Segoe UI Symbol" panose="020B0502040204020203" pitchFamily="34" charset="0"/>
                <a:cs typeface="Segoe UI Light" panose="020B0502040204020203" pitchFamily="34" charset="0"/>
              </a:rPr>
              <a:t>)</a:t>
            </a:r>
          </a:p>
          <a:p>
            <a:pPr>
              <a:spcAft>
                <a:spcPts val="600"/>
              </a:spcAft>
            </a:pPr>
            <a:r>
              <a:rPr lang="fr-FR" sz="2100" dirty="0">
                <a:solidFill>
                  <a:srgbClr val="0070C0"/>
                </a:solidFill>
                <a:ea typeface="Segoe UI Symbol" panose="020B0502040204020203" pitchFamily="34" charset="0"/>
                <a:cs typeface="Segoe UI Light" panose="020B0502040204020203" pitchFamily="34" charset="0"/>
              </a:rPr>
              <a:t>Les nouvelles </a:t>
            </a:r>
            <a:r>
              <a:rPr lang="fr-FR" sz="2100" i="1" dirty="0">
                <a:solidFill>
                  <a:srgbClr val="0070C0"/>
                </a:solidFill>
                <a:ea typeface="Segoe UI Symbol" panose="020B0502040204020203" pitchFamily="34" charset="0"/>
                <a:cs typeface="Segoe UI Light" panose="020B0502040204020203" pitchFamily="34" charset="0"/>
              </a:rPr>
              <a:t>(news)</a:t>
            </a:r>
            <a:r>
              <a:rPr lang="fr-FR" sz="2100" dirty="0">
                <a:solidFill>
                  <a:srgbClr val="0070C0"/>
                </a:solidFill>
                <a:ea typeface="Segoe UI Symbol" panose="020B0502040204020203" pitchFamily="34" charset="0"/>
                <a:cs typeface="Segoe UI Light" panose="020B0502040204020203" pitchFamily="34" charset="0"/>
              </a:rPr>
              <a:t> sont des stimuli complexes dotés de propriétés sémantiques</a:t>
            </a:r>
          </a:p>
          <a:p>
            <a:pPr>
              <a:spcAft>
                <a:spcPts val="600"/>
              </a:spcAft>
            </a:pPr>
            <a:r>
              <a:rPr lang="fr-FR" sz="2100" dirty="0">
                <a:solidFill>
                  <a:schemeClr val="accent2"/>
                </a:solidFill>
                <a:ea typeface="Segoe UI Symbol" panose="020B0502040204020203" pitchFamily="34" charset="0"/>
                <a:cs typeface="Segoe UI Light" panose="020B0502040204020203" pitchFamily="34" charset="0"/>
              </a:rPr>
              <a:t>Plus une tâche est difficile, moins la confiance est associée à la précision d'une estimation </a:t>
            </a:r>
            <a:br>
              <a:rPr lang="fr-FR" sz="14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(Brewer &amp; Wells, 2006 ; Moore &amp; Healy, 2008)</a:t>
            </a:r>
          </a:p>
          <a:p>
            <a:pPr>
              <a:spcAft>
                <a:spcPts val="600"/>
              </a:spcAft>
            </a:pPr>
            <a:r>
              <a:rPr lang="fr-FR" sz="2100" dirty="0">
                <a:solidFill>
                  <a:schemeClr val="accent2"/>
                </a:solidFill>
                <a:ea typeface="Segoe UI Symbol" panose="020B0502040204020203" pitchFamily="34" charset="0"/>
                <a:cs typeface="Segoe UI Light" panose="020B0502040204020203" pitchFamily="34" charset="0"/>
              </a:rPr>
              <a:t>Plus une information est ambigüe, plus la confiance est faible</a:t>
            </a:r>
            <a:br>
              <a:rPr lang="fr-FR" sz="2000" dirty="0">
                <a:solidFill>
                  <a:schemeClr val="accent2"/>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(Guigon et al., 2014)</a:t>
            </a:r>
          </a:p>
        </p:txBody>
      </p:sp>
      <p:sp>
        <p:nvSpPr>
          <p:cNvPr id="4" name="Slide Number Placeholder 3">
            <a:extLst>
              <a:ext uri="{FF2B5EF4-FFF2-40B4-BE49-F238E27FC236}">
                <a16:creationId xmlns:a16="http://schemas.microsoft.com/office/drawing/2014/main" id="{95139C76-4C64-712E-E548-E589845DDCCC}"/>
              </a:ext>
            </a:extLst>
          </p:cNvPr>
          <p:cNvSpPr>
            <a:spLocks noGrp="1"/>
          </p:cNvSpPr>
          <p:nvPr>
            <p:ph type="sldNum" sz="quarter" idx="12"/>
          </p:nvPr>
        </p:nvSpPr>
        <p:spPr/>
        <p:txBody>
          <a:bodyPr/>
          <a:lstStyle/>
          <a:p>
            <a:fld id="{F95E6910-D586-4B1A-BC87-A1DD68C0FBEB}" type="slidenum">
              <a:rPr lang="en-US" smtClean="0"/>
              <a:t>20</a:t>
            </a:fld>
            <a:endParaRPr lang="en-US"/>
          </a:p>
        </p:txBody>
      </p:sp>
      <p:pic>
        <p:nvPicPr>
          <p:cNvPr id="6" name="Picture 5" descr="A graph showing the difference between a well-calibration and a well-calibration&#10;&#10;AI-generated content may be incorrect.">
            <a:extLst>
              <a:ext uri="{FF2B5EF4-FFF2-40B4-BE49-F238E27FC236}">
                <a16:creationId xmlns:a16="http://schemas.microsoft.com/office/drawing/2014/main" id="{122BE724-E96A-0D6B-72D6-272DF759B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2" y="1571309"/>
            <a:ext cx="4222636" cy="2422622"/>
          </a:xfrm>
          <a:prstGeom prst="rect">
            <a:avLst/>
          </a:prstGeom>
        </p:spPr>
      </p:pic>
      <p:sp>
        <p:nvSpPr>
          <p:cNvPr id="14" name="TextBox 13">
            <a:extLst>
              <a:ext uri="{FF2B5EF4-FFF2-40B4-BE49-F238E27FC236}">
                <a16:creationId xmlns:a16="http://schemas.microsoft.com/office/drawing/2014/main" id="{389C4C95-D40D-C4B7-43F1-F1F03A9ACCC6}"/>
              </a:ext>
            </a:extLst>
          </p:cNvPr>
          <p:cNvSpPr txBox="1"/>
          <p:nvPr/>
        </p:nvSpPr>
        <p:spPr>
          <a:xfrm>
            <a:off x="203198" y="6416553"/>
            <a:ext cx="4286115" cy="307777"/>
          </a:xfrm>
          <a:prstGeom prst="rect">
            <a:avLst/>
          </a:prstGeom>
          <a:noFill/>
        </p:spPr>
        <p:txBody>
          <a:bodyPr wrap="square">
            <a:spAutoFit/>
          </a:bodyPr>
          <a:lstStyle/>
          <a:p>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pic>
        <p:nvPicPr>
          <p:cNvPr id="7" name="Picture 6" descr="A collage of graphs and charts&#10;&#10;AI-generated content may be incorrect.">
            <a:extLst>
              <a:ext uri="{FF2B5EF4-FFF2-40B4-BE49-F238E27FC236}">
                <a16:creationId xmlns:a16="http://schemas.microsoft.com/office/drawing/2014/main" id="{F25D670F-B138-0204-37D8-2A6A13D729F5}"/>
              </a:ext>
            </a:extLst>
          </p:cNvPr>
          <p:cNvPicPr>
            <a:picLocks noChangeAspect="1"/>
          </p:cNvPicPr>
          <p:nvPr/>
        </p:nvPicPr>
        <p:blipFill>
          <a:blip r:embed="rId3">
            <a:extLst>
              <a:ext uri="{28A0092B-C50C-407E-A947-70E740481C1C}">
                <a14:useLocalDpi xmlns:a14="http://schemas.microsoft.com/office/drawing/2010/main" val="0"/>
              </a:ext>
            </a:extLst>
          </a:blip>
          <a:srcRect l="50000" b="49617"/>
          <a:stretch>
            <a:fillRect/>
          </a:stretch>
        </p:blipFill>
        <p:spPr>
          <a:xfrm>
            <a:off x="1083844" y="4326240"/>
            <a:ext cx="3262312" cy="2058783"/>
          </a:xfrm>
          <a:prstGeom prst="rect">
            <a:avLst/>
          </a:prstGeom>
        </p:spPr>
      </p:pic>
      <p:grpSp>
        <p:nvGrpSpPr>
          <p:cNvPr id="12" name="Group 11">
            <a:extLst>
              <a:ext uri="{FF2B5EF4-FFF2-40B4-BE49-F238E27FC236}">
                <a16:creationId xmlns:a16="http://schemas.microsoft.com/office/drawing/2014/main" id="{AA55C169-24A0-9744-D2BA-C38BDF2D7437}"/>
              </a:ext>
            </a:extLst>
          </p:cNvPr>
          <p:cNvGrpSpPr/>
          <p:nvPr/>
        </p:nvGrpSpPr>
        <p:grpSpPr>
          <a:xfrm>
            <a:off x="6372625" y="3915852"/>
            <a:ext cx="4927664" cy="2623060"/>
            <a:chOff x="6372625" y="3915852"/>
            <a:chExt cx="4927664" cy="2623060"/>
          </a:xfrm>
        </p:grpSpPr>
        <p:pic>
          <p:nvPicPr>
            <p:cNvPr id="11" name="Picture 10" descr="A diagram of a news content&#10;&#10;AI-generated content may be incorrect.">
              <a:extLst>
                <a:ext uri="{FF2B5EF4-FFF2-40B4-BE49-F238E27FC236}">
                  <a16:creationId xmlns:a16="http://schemas.microsoft.com/office/drawing/2014/main" id="{6EF2097B-E436-F8E3-9553-7D2D129CB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625" y="3915852"/>
              <a:ext cx="4921314" cy="2623060"/>
            </a:xfrm>
            <a:prstGeom prst="rect">
              <a:avLst/>
            </a:prstGeom>
          </p:spPr>
        </p:pic>
        <p:sp>
          <p:nvSpPr>
            <p:cNvPr id="5" name="Rectangle 4">
              <a:extLst>
                <a:ext uri="{FF2B5EF4-FFF2-40B4-BE49-F238E27FC236}">
                  <a16:creationId xmlns:a16="http://schemas.microsoft.com/office/drawing/2014/main" id="{8A53A74D-5720-75AD-F831-2A331CDA93D6}"/>
                </a:ext>
              </a:extLst>
            </p:cNvPr>
            <p:cNvSpPr/>
            <p:nvPr/>
          </p:nvSpPr>
          <p:spPr>
            <a:xfrm>
              <a:off x="7691383" y="4130566"/>
              <a:ext cx="906517" cy="46245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254132-C79B-1232-369A-62A4BFEC0205}"/>
                </a:ext>
              </a:extLst>
            </p:cNvPr>
            <p:cNvSpPr/>
            <p:nvPr/>
          </p:nvSpPr>
          <p:spPr>
            <a:xfrm>
              <a:off x="7691383" y="5479674"/>
              <a:ext cx="906517" cy="46245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8DE5BA-07A5-F953-A945-1871278D44BF}"/>
                </a:ext>
              </a:extLst>
            </p:cNvPr>
            <p:cNvSpPr/>
            <p:nvPr/>
          </p:nvSpPr>
          <p:spPr>
            <a:xfrm>
              <a:off x="8523233" y="4805120"/>
              <a:ext cx="906517" cy="46245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07F5C5-A12B-E359-D089-2D62E0E991AF}"/>
                </a:ext>
              </a:extLst>
            </p:cNvPr>
            <p:cNvSpPr/>
            <p:nvPr/>
          </p:nvSpPr>
          <p:spPr>
            <a:xfrm>
              <a:off x="10393772" y="4798770"/>
              <a:ext cx="906517" cy="46245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ooter Placeholder 12">
            <a:extLst>
              <a:ext uri="{FF2B5EF4-FFF2-40B4-BE49-F238E27FC236}">
                <a16:creationId xmlns:a16="http://schemas.microsoft.com/office/drawing/2014/main" id="{3566020B-37FB-0E8A-498E-A2CDCB7D7E1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8790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1014" y="922638"/>
            <a:ext cx="11062722" cy="5566925"/>
          </a:xfrm>
        </p:spPr>
        <p:txBody>
          <a:bodyPr anchor="ctr">
            <a:normAutofit/>
          </a:bodyPr>
          <a:lstStyle/>
          <a:p>
            <a:pPr marL="0" indent="0">
              <a:buNone/>
            </a:pPr>
            <a:r>
              <a:rPr lang="fr-FR" sz="2400" dirty="0">
                <a:solidFill>
                  <a:srgbClr val="0070C0"/>
                </a:solidFill>
              </a:rPr>
              <a:t>La recherche/évitement d'informations dépend des incertitudes que l'on souhaite clarifier.</a:t>
            </a:r>
            <a:br>
              <a:rPr lang="en-US" sz="2400" dirty="0">
                <a:solidFill>
                  <a:srgbClr val="0070C0"/>
                </a:solidFill>
              </a:rPr>
            </a:br>
            <a:r>
              <a:rPr lang="fr-FR" sz="1400" dirty="0"/>
              <a:t>(Charpentier et al., 2018; Shalvi et al., 2019)</a:t>
            </a:r>
          </a:p>
          <a:p>
            <a:pPr marL="0" indent="0">
              <a:buNone/>
            </a:pPr>
            <a:endParaRPr lang="fr-FR" sz="2400" dirty="0">
              <a:solidFill>
                <a:srgbClr val="0070C0"/>
              </a:solidFill>
            </a:endParaRPr>
          </a:p>
          <a:p>
            <a:pPr marL="0" indent="0">
              <a:buNone/>
            </a:pPr>
            <a:r>
              <a:rPr lang="fr-FR" sz="2400" dirty="0">
                <a:solidFill>
                  <a:srgbClr val="0070C0"/>
                </a:solidFill>
              </a:rPr>
              <a:t>La valeur de l'information est estimée : anticipation de ce que l'information va révéler et de ses conséquences sur les actions/effets/cognitions ultérieurs.</a:t>
            </a:r>
            <a:br>
              <a:rPr lang="fr-FR" sz="2400" dirty="0">
                <a:solidFill>
                  <a:srgbClr val="0070C0"/>
                </a:solidFill>
              </a:rPr>
            </a:br>
            <a:r>
              <a:rPr lang="fr-FR" sz="1400" dirty="0"/>
              <a:t>(</a:t>
            </a:r>
            <a:r>
              <a:rPr lang="fr-FR" sz="1400" dirty="0" err="1"/>
              <a:t>Sharot</a:t>
            </a:r>
            <a:r>
              <a:rPr lang="fr-FR" sz="1400" dirty="0"/>
              <a:t> &amp; </a:t>
            </a:r>
            <a:r>
              <a:rPr lang="fr-FR" sz="1400" dirty="0" err="1"/>
              <a:t>Sunstein</a:t>
            </a:r>
            <a:r>
              <a:rPr lang="fr-FR" sz="1400" dirty="0"/>
              <a:t>, 2020)</a:t>
            </a:r>
          </a:p>
          <a:p>
            <a:pPr marL="0" indent="0">
              <a:buNone/>
            </a:pPr>
            <a:endParaRPr lang="fr-FR" sz="2400" dirty="0"/>
          </a:p>
          <a:p>
            <a:pPr marL="0" indent="0">
              <a:buNone/>
            </a:pPr>
            <a:r>
              <a:rPr lang="fr-FR" sz="2400" dirty="0">
                <a:solidFill>
                  <a:srgbClr val="0070C0"/>
                </a:solidFill>
              </a:rPr>
              <a:t>La valeur estimée peut être positive </a:t>
            </a:r>
            <a:r>
              <a:rPr lang="fr-FR" sz="2400" dirty="0">
                <a:solidFill>
                  <a:schemeClr val="bg1">
                    <a:lumMod val="50000"/>
                  </a:schemeClr>
                </a:solidFill>
              </a:rPr>
              <a:t>(augmentation de la recherche), </a:t>
            </a:r>
            <a:r>
              <a:rPr lang="fr-FR" sz="2400" dirty="0">
                <a:solidFill>
                  <a:srgbClr val="0070C0"/>
                </a:solidFill>
              </a:rPr>
              <a:t>négative </a:t>
            </a:r>
            <a:r>
              <a:rPr lang="fr-FR" sz="2400" dirty="0">
                <a:solidFill>
                  <a:schemeClr val="bg1">
                    <a:lumMod val="50000"/>
                  </a:schemeClr>
                </a:solidFill>
              </a:rPr>
              <a:t>(augmentation de l'évitement)</a:t>
            </a:r>
            <a:r>
              <a:rPr lang="fr-FR" sz="2400" dirty="0">
                <a:solidFill>
                  <a:srgbClr val="0070C0"/>
                </a:solidFill>
              </a:rPr>
              <a:t> ou nulle </a:t>
            </a:r>
            <a:r>
              <a:rPr lang="fr-FR" sz="2400" dirty="0">
                <a:solidFill>
                  <a:schemeClr val="bg1">
                    <a:lumMod val="50000"/>
                  </a:schemeClr>
                </a:solidFill>
              </a:rPr>
              <a:t>(indifférence)</a:t>
            </a:r>
            <a:r>
              <a:rPr lang="fr-FR" sz="2400" dirty="0">
                <a:solidFill>
                  <a:srgbClr val="0070C0"/>
                </a:solidFill>
              </a:rPr>
              <a:t>.</a:t>
            </a:r>
            <a:br>
              <a:rPr lang="en-US" sz="1400" dirty="0">
                <a:solidFill>
                  <a:srgbClr val="0070C0"/>
                </a:solidFill>
              </a:rPr>
            </a:br>
            <a:r>
              <a:rPr lang="fr-FR" sz="1400" dirty="0"/>
              <a:t>(Charpentier et al., 2018; </a:t>
            </a:r>
            <a:r>
              <a:rPr lang="fr-FR" sz="1400" dirty="0" err="1"/>
              <a:t>Shalvi</a:t>
            </a:r>
            <a:r>
              <a:rPr lang="fr-FR" sz="1400" dirty="0"/>
              <a:t> et al., 2019)</a:t>
            </a:r>
            <a:endParaRPr lang="fr-FR" sz="2400" dirty="0"/>
          </a:p>
          <a:p>
            <a:pPr marL="0" indent="0">
              <a:buNone/>
            </a:pPr>
            <a:endParaRPr lang="fr-FR" sz="2400" dirty="0">
              <a:solidFill>
                <a:srgbClr val="0070C0"/>
              </a:solidFill>
            </a:endParaRPr>
          </a:p>
          <a:p>
            <a:pPr marL="0" indent="0">
              <a:buNone/>
            </a:pPr>
            <a:r>
              <a:rPr lang="fr-FR" sz="2400" dirty="0">
                <a:solidFill>
                  <a:srgbClr val="0070C0"/>
                </a:solidFill>
              </a:rPr>
              <a:t>Recherche d'informations lorsque la valeur estimée est supérieure à celle de l'ignorance</a:t>
            </a:r>
            <a:br>
              <a:rPr lang="en-GB" dirty="0">
                <a:solidFill>
                  <a:srgbClr val="0070C0"/>
                </a:solidFill>
              </a:rPr>
            </a:br>
            <a:r>
              <a:rPr lang="en-GB" sz="1400" dirty="0"/>
              <a:t>(Kelly &amp; Sharot, 2021. </a:t>
            </a:r>
            <a:r>
              <a:rPr lang="en-GB" sz="1400" i="1" dirty="0"/>
              <a:t>Nature Communications</a:t>
            </a:r>
            <a:r>
              <a:rPr lang="en-GB" sz="1400" dirty="0"/>
              <a:t>)</a:t>
            </a:r>
            <a:endParaRPr lang="fr-FR" sz="1400" dirty="0"/>
          </a:p>
        </p:txBody>
      </p:sp>
      <p:sp>
        <p:nvSpPr>
          <p:cNvPr id="5" name="Espace réservé du numéro de diapositive 4"/>
          <p:cNvSpPr>
            <a:spLocks noGrp="1"/>
          </p:cNvSpPr>
          <p:nvPr>
            <p:ph type="sldNum" sz="quarter" idx="12"/>
          </p:nvPr>
        </p:nvSpPr>
        <p:spPr/>
        <p:txBody>
          <a:bodyPr/>
          <a:lstStyle/>
          <a:p>
            <a:fld id="{C2AF1921-85CF-479C-8FA5-9DD157199DAD}" type="slidenum">
              <a:rPr lang="en-US" smtClean="0"/>
              <a:t>21</a:t>
            </a:fld>
            <a:endParaRPr lang="en-US"/>
          </a:p>
        </p:txBody>
      </p:sp>
      <p:sp>
        <p:nvSpPr>
          <p:cNvPr id="6" name="Titre 1"/>
          <p:cNvSpPr txBox="1">
            <a:spLocks/>
          </p:cNvSpPr>
          <p:nvPr/>
        </p:nvSpPr>
        <p:spPr>
          <a:xfrm>
            <a:off x="84690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Information value</a:t>
            </a:r>
          </a:p>
        </p:txBody>
      </p:sp>
      <p:sp>
        <p:nvSpPr>
          <p:cNvPr id="2" name="Footer Placeholder 1">
            <a:extLst>
              <a:ext uri="{FF2B5EF4-FFF2-40B4-BE49-F238E27FC236}">
                <a16:creationId xmlns:a16="http://schemas.microsoft.com/office/drawing/2014/main" id="{3F7FC28A-55F1-723A-1B60-3E33A6F54BD6}"/>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1970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normAutofit/>
          </a:bodyPr>
          <a:lstStyle/>
          <a:p>
            <a:fld id="{6E4CE53B-3A12-47B5-B341-AC2563D5D4A4}" type="slidenum">
              <a:rPr lang="fr-FR" smtClean="0">
                <a:solidFill>
                  <a:schemeClr val="bg1"/>
                </a:solidFill>
              </a:rPr>
              <a:t>22</a:t>
            </a:fld>
            <a:endParaRPr lang="fr-FR" dirty="0">
              <a:solidFill>
                <a:schemeClr val="bg1"/>
              </a:solidFill>
            </a:endParaRPr>
          </a:p>
        </p:txBody>
      </p:sp>
      <p:sp>
        <p:nvSpPr>
          <p:cNvPr id="25" name="Espace réservé du contenu 2"/>
          <p:cNvSpPr txBox="1">
            <a:spLocks/>
          </p:cNvSpPr>
          <p:nvPr/>
        </p:nvSpPr>
        <p:spPr>
          <a:xfrm>
            <a:off x="6096000" y="1428305"/>
            <a:ext cx="5581530" cy="942177"/>
          </a:xfrm>
          <a:prstGeom prst="rect">
            <a:avLst/>
          </a:prstGeom>
        </p:spPr>
        <p:txBody>
          <a:bodyPr vert="horz" lIns="91440" tIns="45720" rIns="91440" bIns="45720" rtlCol="0" anchor="ctr">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nSpc>
                <a:spcPct val="100000"/>
              </a:lnSpc>
              <a:spcBef>
                <a:spcPts val="0"/>
              </a:spcBef>
              <a:spcAft>
                <a:spcPts val="0"/>
              </a:spcAft>
              <a:buClrTx/>
              <a:buSzTx/>
              <a:defRPr/>
            </a:pPr>
            <a:r>
              <a:rPr lang="fr-FR" sz="2000" dirty="0">
                <a:solidFill>
                  <a:schemeClr val="bg2">
                    <a:lumMod val="25000"/>
                  </a:schemeClr>
                </a:solidFill>
                <a:ea typeface="Segoe UI Symbol" panose="020B0502040204020203" pitchFamily="34" charset="0"/>
              </a:rPr>
              <a:t>Motivations axées sur l'exactitude </a:t>
            </a:r>
          </a:p>
          <a:p>
            <a:pPr>
              <a:lnSpc>
                <a:spcPct val="100000"/>
              </a:lnSpc>
              <a:spcBef>
                <a:spcPts val="0"/>
              </a:spcBef>
              <a:spcAft>
                <a:spcPts val="0"/>
              </a:spcAft>
              <a:buClrTx/>
              <a:buSzTx/>
              <a:defRPr/>
            </a:pPr>
            <a:r>
              <a:rPr lang="fr-FR" sz="2000" dirty="0">
                <a:solidFill>
                  <a:schemeClr val="bg2">
                    <a:lumMod val="25000"/>
                  </a:schemeClr>
                </a:solidFill>
                <a:ea typeface="Segoe UI Symbol" panose="020B0502040204020203" pitchFamily="34" charset="0"/>
              </a:rPr>
              <a:t>Motivations axées sur des objectifs (pos./</a:t>
            </a:r>
            <a:r>
              <a:rPr lang="fr-FR" sz="2000" dirty="0" err="1">
                <a:solidFill>
                  <a:schemeClr val="bg2">
                    <a:lumMod val="25000"/>
                  </a:schemeClr>
                </a:solidFill>
                <a:ea typeface="Segoe UI Symbol" panose="020B0502040204020203" pitchFamily="34" charset="0"/>
              </a:rPr>
              <a:t>neg</a:t>
            </a:r>
            <a:r>
              <a:rPr lang="fr-FR" sz="2000" dirty="0">
                <a:solidFill>
                  <a:schemeClr val="bg2">
                    <a:lumMod val="25000"/>
                  </a:schemeClr>
                </a:solidFill>
                <a:ea typeface="Segoe UI Symbol" panose="020B0502040204020203" pitchFamily="34" charset="0"/>
              </a:rPr>
              <a:t>.)</a:t>
            </a:r>
          </a:p>
        </p:txBody>
      </p:sp>
      <p:grpSp>
        <p:nvGrpSpPr>
          <p:cNvPr id="9" name="Groupe 8"/>
          <p:cNvGrpSpPr>
            <a:grpSpLocks noChangeAspect="1"/>
          </p:cNvGrpSpPr>
          <p:nvPr/>
        </p:nvGrpSpPr>
        <p:grpSpPr>
          <a:xfrm>
            <a:off x="170822" y="1020143"/>
            <a:ext cx="5134708" cy="5655841"/>
            <a:chOff x="7056918" y="2205419"/>
            <a:chExt cx="5009023" cy="5517400"/>
          </a:xfrm>
        </p:grpSpPr>
        <p:grpSp>
          <p:nvGrpSpPr>
            <p:cNvPr id="10" name="Groupe 9"/>
            <p:cNvGrpSpPr>
              <a:grpSpLocks noChangeAspect="1"/>
            </p:cNvGrpSpPr>
            <p:nvPr/>
          </p:nvGrpSpPr>
          <p:grpSpPr>
            <a:xfrm>
              <a:off x="7343452" y="2205419"/>
              <a:ext cx="4722489" cy="5077481"/>
              <a:chOff x="5935461" y="77032"/>
              <a:chExt cx="6934710" cy="7456004"/>
            </a:xfrm>
          </p:grpSpPr>
          <p:pic>
            <p:nvPicPr>
              <p:cNvPr id="12" name="Image 11"/>
              <p:cNvPicPr>
                <a:picLocks noChangeAspect="1"/>
              </p:cNvPicPr>
              <p:nvPr/>
            </p:nvPicPr>
            <p:blipFill rotWithShape="1">
              <a:blip r:embed="rId3"/>
              <a:srcRect l="51485" t="7750" r="3022" b="12481"/>
              <a:stretch/>
            </p:blipFill>
            <p:spPr>
              <a:xfrm>
                <a:off x="7075558" y="77033"/>
                <a:ext cx="5794613" cy="7456003"/>
              </a:xfrm>
              <a:prstGeom prst="rect">
                <a:avLst/>
              </a:prstGeom>
            </p:spPr>
          </p:pic>
          <p:pic>
            <p:nvPicPr>
              <p:cNvPr id="13" name="Image 12"/>
              <p:cNvPicPr>
                <a:picLocks noChangeAspect="1"/>
              </p:cNvPicPr>
              <p:nvPr/>
            </p:nvPicPr>
            <p:blipFill rotWithShape="1">
              <a:blip r:embed="rId3"/>
              <a:srcRect l="1622" t="7750" r="88687" b="12481"/>
              <a:stretch/>
            </p:blipFill>
            <p:spPr>
              <a:xfrm>
                <a:off x="5935461" y="77032"/>
                <a:ext cx="1234311" cy="7456003"/>
              </a:xfrm>
              <a:prstGeom prst="rect">
                <a:avLst/>
              </a:prstGeom>
            </p:spPr>
          </p:pic>
        </p:grpSp>
        <p:sp>
          <p:nvSpPr>
            <p:cNvPr id="11" name="Rectangle 10"/>
            <p:cNvSpPr/>
            <p:nvPr/>
          </p:nvSpPr>
          <p:spPr>
            <a:xfrm>
              <a:off x="7056918" y="7422576"/>
              <a:ext cx="4763965" cy="300243"/>
            </a:xfrm>
            <a:prstGeom prst="rect">
              <a:avLst/>
            </a:prstGeom>
          </p:spPr>
          <p:txBody>
            <a:bodyPr wrap="square">
              <a:spAutoFit/>
            </a:bodyPr>
            <a:lstStyle/>
            <a:p>
              <a:r>
                <a:rPr lang="fr-FR" sz="1400" dirty="0" err="1">
                  <a:solidFill>
                    <a:schemeClr val="bg2">
                      <a:lumMod val="25000"/>
                    </a:schemeClr>
                  </a:solidFill>
                  <a:ea typeface="Segoe UI Symbol" panose="020B0502040204020203" pitchFamily="34" charset="0"/>
                  <a:cs typeface="Segoe UI Light" panose="020B0502040204020203" pitchFamily="34" charset="0"/>
                </a:rPr>
                <a:t>Osmundsen</a:t>
              </a:r>
              <a:r>
                <a:rPr lang="fr-FR" sz="1400" dirty="0">
                  <a:solidFill>
                    <a:schemeClr val="bg2">
                      <a:lumMod val="25000"/>
                    </a:schemeClr>
                  </a:solidFill>
                  <a:ea typeface="Segoe UI Symbol" panose="020B0502040204020203" pitchFamily="34" charset="0"/>
                  <a:cs typeface="Segoe UI Light" panose="020B0502040204020203" pitchFamily="34" charset="0"/>
                </a:rPr>
                <a:t> et al., 2021. </a:t>
              </a:r>
              <a:r>
                <a:rPr lang="fr-FR" sz="1400" i="1" dirty="0">
                  <a:solidFill>
                    <a:schemeClr val="bg2">
                      <a:lumMod val="25000"/>
                    </a:schemeClr>
                  </a:solidFill>
                  <a:ea typeface="Segoe UI Symbol" panose="020B0502040204020203" pitchFamily="34" charset="0"/>
                  <a:cs typeface="Segoe UI Light" panose="020B0502040204020203" pitchFamily="34" charset="0"/>
                </a:rPr>
                <a:t>American </a:t>
              </a:r>
              <a:r>
                <a:rPr lang="fr-FR" sz="1400" i="1" dirty="0" err="1">
                  <a:solidFill>
                    <a:schemeClr val="bg2">
                      <a:lumMod val="25000"/>
                    </a:schemeClr>
                  </a:solidFill>
                  <a:ea typeface="Segoe UI Symbol" panose="020B0502040204020203" pitchFamily="34" charset="0"/>
                  <a:cs typeface="Segoe UI Light" panose="020B0502040204020203" pitchFamily="34" charset="0"/>
                </a:rPr>
                <a:t>political</a:t>
              </a:r>
              <a:r>
                <a:rPr lang="fr-FR" sz="1400" i="1" dirty="0">
                  <a:solidFill>
                    <a:schemeClr val="bg2">
                      <a:lumMod val="25000"/>
                    </a:schemeClr>
                  </a:solidFill>
                  <a:ea typeface="Segoe UI Symbol" panose="020B0502040204020203" pitchFamily="34" charset="0"/>
                  <a:cs typeface="Segoe UI Light" panose="020B0502040204020203" pitchFamily="34" charset="0"/>
                </a:rPr>
                <a:t> Science </a:t>
              </a:r>
              <a:r>
                <a:rPr lang="fr-FR" sz="1400" i="1" dirty="0" err="1">
                  <a:solidFill>
                    <a:schemeClr val="bg2">
                      <a:lumMod val="25000"/>
                    </a:schemeClr>
                  </a:solidFill>
                  <a:ea typeface="Segoe UI Symbol" panose="020B0502040204020203" pitchFamily="34" charset="0"/>
                  <a:cs typeface="Segoe UI Light" panose="020B0502040204020203" pitchFamily="34" charset="0"/>
                </a:rPr>
                <a:t>Review</a:t>
              </a:r>
              <a:endParaRPr lang="fr-FR" sz="1400" dirty="0">
                <a:solidFill>
                  <a:schemeClr val="bg2">
                    <a:lumMod val="25000"/>
                  </a:schemeClr>
                </a:solidFill>
                <a:ea typeface="Segoe UI Symbol" panose="020B0502040204020203" pitchFamily="34" charset="0"/>
                <a:cs typeface="Segoe UI Light" panose="020B0502040204020203" pitchFamily="34" charset="0"/>
              </a:endParaRPr>
            </a:p>
          </p:txBody>
        </p:sp>
      </p:grpSp>
      <p:grpSp>
        <p:nvGrpSpPr>
          <p:cNvPr id="8" name="Group 7">
            <a:extLst>
              <a:ext uri="{FF2B5EF4-FFF2-40B4-BE49-F238E27FC236}">
                <a16:creationId xmlns:a16="http://schemas.microsoft.com/office/drawing/2014/main" id="{2810A7A7-0A70-A331-8743-7A3D1675A0D4}"/>
              </a:ext>
            </a:extLst>
          </p:cNvPr>
          <p:cNvGrpSpPr/>
          <p:nvPr/>
        </p:nvGrpSpPr>
        <p:grpSpPr>
          <a:xfrm>
            <a:off x="6442665" y="2675282"/>
            <a:ext cx="4883501" cy="3002364"/>
            <a:chOff x="6442665" y="2370482"/>
            <a:chExt cx="4883501" cy="3002364"/>
          </a:xfrm>
        </p:grpSpPr>
        <p:pic>
          <p:nvPicPr>
            <p:cNvPr id="6" name="Picture 5" descr="A diagram of a study&#10;&#10;AI-generated content may be incorrect.">
              <a:extLst>
                <a:ext uri="{FF2B5EF4-FFF2-40B4-BE49-F238E27FC236}">
                  <a16:creationId xmlns:a16="http://schemas.microsoft.com/office/drawing/2014/main" id="{16CB245C-3AE3-F1E9-0532-F8D73EDF4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476" y="2370482"/>
              <a:ext cx="4282439" cy="2600709"/>
            </a:xfrm>
            <a:prstGeom prst="rect">
              <a:avLst/>
            </a:prstGeom>
          </p:spPr>
        </p:pic>
        <p:sp>
          <p:nvSpPr>
            <p:cNvPr id="7" name="Rectangle 6">
              <a:extLst>
                <a:ext uri="{FF2B5EF4-FFF2-40B4-BE49-F238E27FC236}">
                  <a16:creationId xmlns:a16="http://schemas.microsoft.com/office/drawing/2014/main" id="{50280421-EEF1-65B8-D120-02E813E2DFEA}"/>
                </a:ext>
              </a:extLst>
            </p:cNvPr>
            <p:cNvSpPr/>
            <p:nvPr/>
          </p:nvSpPr>
          <p:spPr>
            <a:xfrm>
              <a:off x="6442665" y="5065069"/>
              <a:ext cx="4883501" cy="307777"/>
            </a:xfrm>
            <a:prstGeom prst="rect">
              <a:avLst/>
            </a:prstGeom>
          </p:spPr>
          <p:txBody>
            <a:bodyPr wrap="square">
              <a:spAutoFit/>
            </a:bodyPr>
            <a:lstStyle/>
            <a:p>
              <a:pPr algn="ctr"/>
              <a:r>
                <a:rPr lang="fr-FR" sz="1400" dirty="0">
                  <a:solidFill>
                    <a:schemeClr val="bg2">
                      <a:lumMod val="25000"/>
                    </a:schemeClr>
                  </a:solidFill>
                  <a:ea typeface="Segoe UI Symbol" panose="020B0502040204020203" pitchFamily="34" charset="0"/>
                  <a:cs typeface="Segoe UI Light" panose="020B0502040204020203" pitchFamily="34" charset="0"/>
                </a:rPr>
                <a:t>Scholz et al., 2017; Chan, Scholz et al., 2023</a:t>
              </a:r>
            </a:p>
          </p:txBody>
        </p:sp>
      </p:grpSp>
      <p:sp>
        <p:nvSpPr>
          <p:cNvPr id="14" name="Title 1">
            <a:extLst>
              <a:ext uri="{FF2B5EF4-FFF2-40B4-BE49-F238E27FC236}">
                <a16:creationId xmlns:a16="http://schemas.microsoft.com/office/drawing/2014/main" id="{42F65257-8338-EDAB-3235-A892FD96F918}"/>
              </a:ext>
            </a:extLst>
          </p:cNvPr>
          <p:cNvSpPr txBox="1">
            <a:spLocks/>
          </p:cNvSpPr>
          <p:nvPr/>
        </p:nvSpPr>
        <p:spPr>
          <a:xfrm>
            <a:off x="603682" y="10016"/>
            <a:ext cx="8229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a:lstStyle>
          <a:p>
            <a:r>
              <a:rPr lang="fr-FR" dirty="0">
                <a:latin typeface="Segoe UI" panose="020B0502040204020203" pitchFamily="34" charset="0"/>
                <a:cs typeface="Segoe UI" panose="020B0502040204020203" pitchFamily="34" charset="0"/>
              </a:rPr>
              <a:t>Partage d'informations</a:t>
            </a:r>
            <a:endParaRPr lang="en-US" dirty="0"/>
          </a:p>
        </p:txBody>
      </p:sp>
      <p:sp>
        <p:nvSpPr>
          <p:cNvPr id="2" name="Footer Placeholder 1">
            <a:extLst>
              <a:ext uri="{FF2B5EF4-FFF2-40B4-BE49-F238E27FC236}">
                <a16:creationId xmlns:a16="http://schemas.microsoft.com/office/drawing/2014/main" id="{960F9D27-E627-CB67-BB76-20AAE9D3AE6A}"/>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59580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6FD-D352-586A-7753-B7CE6416678E}"/>
              </a:ext>
            </a:extLst>
          </p:cNvPr>
          <p:cNvSpPr>
            <a:spLocks noGrp="1"/>
          </p:cNvSpPr>
          <p:nvPr>
            <p:ph type="ctrTitle"/>
          </p:nvPr>
        </p:nvSpPr>
        <p:spPr/>
        <p:txBody>
          <a:bodyPr/>
          <a:lstStyle/>
          <a:p>
            <a:r>
              <a:rPr lang="fr-FR" dirty="0"/>
              <a:t>Références</a:t>
            </a:r>
            <a:endParaRPr lang="en-US" dirty="0"/>
          </a:p>
        </p:txBody>
      </p:sp>
      <p:sp>
        <p:nvSpPr>
          <p:cNvPr id="3" name="Slide Number Placeholder 2">
            <a:extLst>
              <a:ext uri="{FF2B5EF4-FFF2-40B4-BE49-F238E27FC236}">
                <a16:creationId xmlns:a16="http://schemas.microsoft.com/office/drawing/2014/main" id="{A4B994A3-9591-603F-7D53-6B5709E29584}"/>
              </a:ext>
            </a:extLst>
          </p:cNvPr>
          <p:cNvSpPr>
            <a:spLocks noGrp="1"/>
          </p:cNvSpPr>
          <p:nvPr>
            <p:ph type="sldNum" sz="quarter" idx="12"/>
          </p:nvPr>
        </p:nvSpPr>
        <p:spPr/>
        <p:txBody>
          <a:bodyPr/>
          <a:lstStyle/>
          <a:p>
            <a:fld id="{F95E6910-D586-4B1A-BC87-A1DD68C0FBEB}" type="slidenum">
              <a:rPr lang="en-US" smtClean="0"/>
              <a:t>23</a:t>
            </a:fld>
            <a:endParaRPr lang="en-US"/>
          </a:p>
        </p:txBody>
      </p:sp>
      <p:sp>
        <p:nvSpPr>
          <p:cNvPr id="4" name="Footer Placeholder 3">
            <a:extLst>
              <a:ext uri="{FF2B5EF4-FFF2-40B4-BE49-F238E27FC236}">
                <a16:creationId xmlns:a16="http://schemas.microsoft.com/office/drawing/2014/main" id="{916305B2-269A-A357-59E9-BA44A78448B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7397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4F8C5-6365-8932-C5E5-74DC46E5E27A}"/>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Aïmeur</a:t>
            </a:r>
            <a:r>
              <a:rPr lang="en-US" dirty="0"/>
              <a:t>, E., Amri, S., &amp; Brassard, G. (2023). Fake news, disinformation and misinformation in social media: a review. </a:t>
            </a:r>
            <a:r>
              <a:rPr lang="en-US" i="1" dirty="0"/>
              <a:t>Social Network Analysis </a:t>
            </a:r>
          </a:p>
          <a:p>
            <a:r>
              <a:rPr lang="en-US" dirty="0"/>
              <a:t>Atanasov, P. D., </a:t>
            </a:r>
            <a:r>
              <a:rPr lang="en-US" dirty="0" err="1"/>
              <a:t>Consigny</a:t>
            </a:r>
            <a:r>
              <a:rPr lang="en-US" dirty="0"/>
              <a:t>, C., Karger, E., </a:t>
            </a:r>
            <a:r>
              <a:rPr lang="en-US" dirty="0" err="1"/>
              <a:t>Schoenegger</a:t>
            </a:r>
            <a:r>
              <a:rPr lang="en-US" dirty="0"/>
              <a:t>, P., Budescu, D. V., &amp; Tetlock, P. (2024). Improving Low-Probability Judgments. </a:t>
            </a:r>
            <a:r>
              <a:rPr lang="en-US" i="1" dirty="0"/>
              <a:t>Available at SSRN</a:t>
            </a:r>
            <a:r>
              <a:rPr lang="en-US" dirty="0"/>
              <a:t>.</a:t>
            </a:r>
            <a:endParaRPr lang="en-US" i="1" dirty="0"/>
          </a:p>
          <a:p>
            <a:r>
              <a:rPr lang="en-US" dirty="0"/>
              <a:t>Baer, T., &amp; Schnall, S. (2021). Quantifying the cost of decision fatigue: suboptimal risk decisions in finance. </a:t>
            </a:r>
            <a:r>
              <a:rPr lang="en-US" i="1" dirty="0"/>
              <a:t>Royal Society open science</a:t>
            </a:r>
            <a:r>
              <a:rPr lang="en-US" dirty="0"/>
              <a:t>, </a:t>
            </a:r>
            <a:r>
              <a:rPr lang="en-US" i="1" dirty="0"/>
              <a:t>8</a:t>
            </a:r>
            <a:r>
              <a:rPr lang="en-US" dirty="0"/>
              <a:t>(5), 201059.</a:t>
            </a:r>
          </a:p>
          <a:p>
            <a:r>
              <a:rPr lang="en-US" dirty="0"/>
              <a:t>Bar-Hillel, M., Peer, E., &amp; </a:t>
            </a:r>
            <a:r>
              <a:rPr lang="en-US" dirty="0" err="1"/>
              <a:t>Acquisti</a:t>
            </a:r>
            <a:r>
              <a:rPr lang="en-US" dirty="0"/>
              <a:t>, A. (2014). “Heads or tails?”—A reachability bias in binary choice. </a:t>
            </a:r>
            <a:r>
              <a:rPr lang="en-US" i="1" dirty="0"/>
              <a:t>Journal of Experimental Psychology: Learning, Memory, and Cognition</a:t>
            </a:r>
            <a:r>
              <a:rPr lang="en-US" dirty="0"/>
              <a:t>, </a:t>
            </a:r>
            <a:r>
              <a:rPr lang="en-US" i="1" dirty="0"/>
              <a:t>40</a:t>
            </a:r>
            <a:r>
              <a:rPr lang="en-US" dirty="0"/>
              <a:t>(6), 1656.</a:t>
            </a:r>
          </a:p>
          <a:p>
            <a:r>
              <a:rPr lang="en-US" dirty="0"/>
              <a:t>Boldt, A., De </a:t>
            </a:r>
            <a:r>
              <a:rPr lang="en-US" dirty="0" err="1"/>
              <a:t>Gardelle</a:t>
            </a:r>
            <a:r>
              <a:rPr lang="en-US" dirty="0"/>
              <a:t>, V. &amp; Yeung, N. The impact of evidence reliability on sensitivity and bias in decision confidence. </a:t>
            </a:r>
            <a:r>
              <a:rPr lang="en-US" i="1" dirty="0"/>
              <a:t>J. Exp. Psychol. Hum. Percept. Perform.</a:t>
            </a:r>
            <a:r>
              <a:rPr lang="en-US" dirty="0"/>
              <a:t> </a:t>
            </a:r>
            <a:r>
              <a:rPr lang="en-US" b="1" dirty="0"/>
              <a:t>43</a:t>
            </a:r>
            <a:r>
              <a:rPr lang="en-US" dirty="0"/>
              <a:t>, 1520–1531 (2017).</a:t>
            </a:r>
          </a:p>
          <a:p>
            <a:r>
              <a:rPr lang="en-US" dirty="0"/>
              <a:t>Bromberg-Martin, E. S., &amp; Sharot, T. (2020). The value of beliefs. </a:t>
            </a:r>
            <a:r>
              <a:rPr lang="en-US" i="1" dirty="0"/>
              <a:t>Neuron</a:t>
            </a:r>
            <a:r>
              <a:rPr lang="en-US" dirty="0"/>
              <a:t>, </a:t>
            </a:r>
            <a:r>
              <a:rPr lang="en-US" i="1" dirty="0"/>
              <a:t>106</a:t>
            </a:r>
            <a:r>
              <a:rPr lang="en-US" dirty="0"/>
              <a:t>(4), 561-565.</a:t>
            </a:r>
          </a:p>
          <a:p>
            <a:r>
              <a:rPr lang="en-US" dirty="0"/>
              <a:t>Clancy, K., Bartolomeo, J., Richardson, D., &amp; Wellford, C. (1981). Sentence </a:t>
            </a:r>
            <a:r>
              <a:rPr lang="en-US" dirty="0" err="1"/>
              <a:t>decisionmaking</a:t>
            </a:r>
            <a:r>
              <a:rPr lang="en-US" dirty="0"/>
              <a:t>: The logic of sentence decisions and the extent and sources of sentence disparity. </a:t>
            </a:r>
            <a:r>
              <a:rPr lang="en-US" i="1" dirty="0"/>
              <a:t>J. crim. L. &amp; criminology</a:t>
            </a:r>
            <a:r>
              <a:rPr lang="en-US" dirty="0"/>
              <a:t>, </a:t>
            </a:r>
            <a:r>
              <a:rPr lang="en-US" i="1" dirty="0"/>
              <a:t>72</a:t>
            </a:r>
            <a:r>
              <a:rPr lang="en-US" dirty="0"/>
              <a:t>, 524.</a:t>
            </a:r>
          </a:p>
          <a:p>
            <a:r>
              <a:rPr lang="en-US" dirty="0"/>
              <a:t>Chan, H. Y., Scholz, C., Cosme, D., Martin, R. E., Benitez, C., Resnick, A., ... &amp; Falk, E. B. (2023). Neural signals predict information sharing across cultures. </a:t>
            </a:r>
            <a:r>
              <a:rPr lang="en-US" i="1" dirty="0"/>
              <a:t>Proceedings of the National Academy of Sciences</a:t>
            </a:r>
            <a:r>
              <a:rPr lang="en-US" dirty="0"/>
              <a:t>, </a:t>
            </a:r>
            <a:r>
              <a:rPr lang="en-US" i="1" dirty="0"/>
              <a:t>120</a:t>
            </a:r>
            <a:r>
              <a:rPr lang="en-US" dirty="0"/>
              <a:t>(44), e2313175120.</a:t>
            </a:r>
          </a:p>
          <a:p>
            <a:r>
              <a:rPr lang="en-US" dirty="0"/>
              <a:t>Chang, W., Chen, E., Mellers, B., &amp; Tetlock, P. (2016). Developing expert political judgment: The impact of training and practice on judgmental accuracy in geopolitical forecasting tournaments. </a:t>
            </a:r>
            <a:r>
              <a:rPr lang="en-US" i="1" dirty="0"/>
              <a:t>Judgment and Decision making</a:t>
            </a:r>
            <a:r>
              <a:rPr lang="en-US" dirty="0"/>
              <a:t>, </a:t>
            </a:r>
            <a:r>
              <a:rPr lang="en-US" i="1" dirty="0"/>
              <a:t>11</a:t>
            </a:r>
            <a:r>
              <a:rPr lang="en-US" dirty="0"/>
              <a:t>(5), 509-526.</a:t>
            </a:r>
          </a:p>
          <a:p>
            <a:r>
              <a:rPr lang="en-US" dirty="0"/>
              <a:t>Charpentier, C. J., Bromberg-Martin, E. S., &amp; Sharot, T. (2018). Valuation of knowledge and ignorance in mesolimbic reward circuitry. </a:t>
            </a:r>
            <a:r>
              <a:rPr lang="en-US" i="1" dirty="0"/>
              <a:t>Proceedings of the National Academy of Sciences</a:t>
            </a:r>
            <a:r>
              <a:rPr lang="en-US" dirty="0"/>
              <a:t>, </a:t>
            </a:r>
            <a:r>
              <a:rPr lang="en-US" i="1" dirty="0"/>
              <a:t>115</a:t>
            </a:r>
            <a:r>
              <a:rPr lang="en-US" dirty="0"/>
              <a:t>(31), E7255-E7264.</a:t>
            </a:r>
          </a:p>
          <a:p>
            <a:r>
              <a:rPr lang="en-US" dirty="0" err="1"/>
              <a:t>Czerlinski</a:t>
            </a:r>
            <a:r>
              <a:rPr lang="en-US" dirty="0"/>
              <a:t>, J., </a:t>
            </a:r>
            <a:r>
              <a:rPr lang="en-US" dirty="0" err="1"/>
              <a:t>Gigerenzer</a:t>
            </a:r>
            <a:r>
              <a:rPr lang="en-US" dirty="0"/>
              <a:t>, G., &amp; Goldstein, D. G. (1999). How good are simple heuristics?. In </a:t>
            </a:r>
            <a:r>
              <a:rPr lang="en-US" i="1" dirty="0"/>
              <a:t>Simple heuristics that make us smart</a:t>
            </a:r>
            <a:r>
              <a:rPr lang="en-US" dirty="0"/>
              <a:t> (pp. 97-118). Oxford University Press.</a:t>
            </a:r>
          </a:p>
          <a:p>
            <a:r>
              <a:rPr lang="en-US" dirty="0" err="1"/>
              <a:t>Desender</a:t>
            </a:r>
            <a:r>
              <a:rPr lang="en-US" dirty="0"/>
              <a:t>, K., Boldt, A., &amp; Yeung, N. (2018). Subjective confidence predicts information seeking in decision making. </a:t>
            </a:r>
            <a:r>
              <a:rPr lang="en-US" i="1" dirty="0"/>
              <a:t>Psychological science</a:t>
            </a:r>
            <a:r>
              <a:rPr lang="en-US" dirty="0"/>
              <a:t>, </a:t>
            </a:r>
            <a:r>
              <a:rPr lang="en-US" i="1" dirty="0"/>
              <a:t>29</a:t>
            </a:r>
            <a:r>
              <a:rPr lang="en-US" dirty="0"/>
              <a:t>(5), 761-778.</a:t>
            </a:r>
          </a:p>
          <a:p>
            <a:r>
              <a:rPr lang="en-US" dirty="0" err="1"/>
              <a:t>Diaconis</a:t>
            </a:r>
            <a:r>
              <a:rPr lang="en-US" dirty="0"/>
              <a:t>, P., Holmes, S., &amp; Montgomery, R. (2007). Dynamical bias in the coin toss. </a:t>
            </a:r>
            <a:r>
              <a:rPr lang="en-US" i="1" dirty="0"/>
              <a:t>SIAM review</a:t>
            </a:r>
            <a:r>
              <a:rPr lang="en-US" dirty="0"/>
              <a:t>, </a:t>
            </a:r>
            <a:r>
              <a:rPr lang="en-US" i="1" dirty="0"/>
              <a:t>49</a:t>
            </a:r>
            <a:r>
              <a:rPr lang="en-US" dirty="0"/>
              <a:t>(2), 211-235.</a:t>
            </a:r>
          </a:p>
          <a:p>
            <a:r>
              <a:rPr lang="en-US" dirty="0"/>
              <a:t>Fiehler, K., Brenner, E., &amp; Spering, M. (2019). Prediction in goal-directed action. </a:t>
            </a:r>
            <a:r>
              <a:rPr lang="en-US" i="1" dirty="0"/>
              <a:t>Journal of Vision</a:t>
            </a:r>
            <a:r>
              <a:rPr lang="en-US" dirty="0"/>
              <a:t>, </a:t>
            </a:r>
            <a:r>
              <a:rPr lang="en-US" i="1" dirty="0"/>
              <a:t>19</a:t>
            </a:r>
            <a:r>
              <a:rPr lang="en-US" dirty="0"/>
              <a:t>(9), 10-10.</a:t>
            </a:r>
          </a:p>
          <a:p>
            <a:r>
              <a:rPr lang="en-US" dirty="0"/>
              <a:t>Fischer, H., Amelung, D., &amp; Said, N. (2019). The accuracy of German citizens’ confidence in their climate change knowledge. </a:t>
            </a:r>
            <a:r>
              <a:rPr lang="en-US" i="1" dirty="0"/>
              <a:t>Nature Climate Change</a:t>
            </a:r>
            <a:r>
              <a:rPr lang="en-US" dirty="0"/>
              <a:t>, </a:t>
            </a:r>
            <a:r>
              <a:rPr lang="en-US" i="1" dirty="0"/>
              <a:t>9</a:t>
            </a:r>
            <a:r>
              <a:rPr lang="en-US" dirty="0"/>
              <a:t>(10), 776-780.</a:t>
            </a:r>
          </a:p>
          <a:p>
            <a:r>
              <a:rPr lang="en-US" dirty="0"/>
              <a:t>Fleming, S. M. (2024). Metacognition and confidence: A review and synthesis. </a:t>
            </a:r>
            <a:r>
              <a:rPr lang="en-US" i="1" dirty="0"/>
              <a:t>Annual Review of Psychology</a:t>
            </a:r>
            <a:r>
              <a:rPr lang="en-US" dirty="0"/>
              <a:t>, </a:t>
            </a:r>
            <a:r>
              <a:rPr lang="en-US" i="1" dirty="0"/>
              <a:t>75</a:t>
            </a:r>
            <a:r>
              <a:rPr lang="en-US" dirty="0"/>
              <a:t>(1), 241-268.</a:t>
            </a:r>
          </a:p>
          <a:p>
            <a:r>
              <a:rPr lang="en-US" dirty="0"/>
              <a:t>Fleming, S. M., &amp; Daw, N. D. (2017). Self-evaluation of decision-making: A general Bayesian framework for metacognitive computation. </a:t>
            </a:r>
            <a:r>
              <a:rPr lang="en-US" i="1" dirty="0"/>
              <a:t>Psychological review</a:t>
            </a:r>
            <a:r>
              <a:rPr lang="en-US" dirty="0"/>
              <a:t>, </a:t>
            </a:r>
            <a:r>
              <a:rPr lang="en-US" i="1" dirty="0"/>
              <a:t>124</a:t>
            </a:r>
            <a:r>
              <a:rPr lang="en-US" dirty="0"/>
              <a:t>(1), 91.</a:t>
            </a:r>
          </a:p>
          <a:p>
            <a:r>
              <a:rPr lang="en-US" dirty="0"/>
              <a:t>Flavell, J. H. (1979). Metacognition and cognitive monitoring: A new area of cognitive–developmental inquiry. </a:t>
            </a:r>
            <a:r>
              <a:rPr lang="en-US" i="1" dirty="0"/>
              <a:t>American psychologist</a:t>
            </a:r>
            <a:r>
              <a:rPr lang="en-US" dirty="0"/>
              <a:t>, </a:t>
            </a:r>
            <a:r>
              <a:rPr lang="en-US" i="1" dirty="0"/>
              <a:t>34</a:t>
            </a:r>
            <a:r>
              <a:rPr lang="en-US" dirty="0"/>
              <a:t>(10), 906.</a:t>
            </a:r>
          </a:p>
          <a:p>
            <a:r>
              <a:rPr lang="en-US" dirty="0"/>
              <a:t>Friston, K., Rigoli, F., Ognibene, D., Mathys, C., Fitzgerald, T., &amp; Pezzulo, G. (2015). Active inference and epistemic value. </a:t>
            </a:r>
            <a:r>
              <a:rPr lang="en-US" i="1" dirty="0"/>
              <a:t>Cognitive neuroscience</a:t>
            </a:r>
            <a:r>
              <a:rPr lang="en-US" dirty="0"/>
              <a:t>, </a:t>
            </a:r>
            <a:r>
              <a:rPr lang="en-US" i="1" dirty="0"/>
              <a:t>6</a:t>
            </a:r>
            <a:r>
              <a:rPr lang="en-US" dirty="0"/>
              <a:t>(4), 187-214.</a:t>
            </a:r>
          </a:p>
          <a:p>
            <a:r>
              <a:rPr lang="en-US" dirty="0" err="1"/>
              <a:t>Gigerenzer</a:t>
            </a:r>
            <a:r>
              <a:rPr lang="en-US" dirty="0"/>
              <a:t>, G., &amp; Brighton, H. (2009). Homo </a:t>
            </a:r>
            <a:r>
              <a:rPr lang="en-US" dirty="0" err="1"/>
              <a:t>heuristicus</a:t>
            </a:r>
            <a:r>
              <a:rPr lang="en-US" dirty="0"/>
              <a:t>: Why biased minds make better inferences. </a:t>
            </a:r>
            <a:r>
              <a:rPr lang="en-US" i="1" dirty="0"/>
              <a:t>Topics in cognitive science</a:t>
            </a:r>
            <a:r>
              <a:rPr lang="en-US" dirty="0"/>
              <a:t>, </a:t>
            </a:r>
            <a:r>
              <a:rPr lang="en-US" i="1" dirty="0"/>
              <a:t>1</a:t>
            </a:r>
            <a:r>
              <a:rPr lang="en-US" dirty="0"/>
              <a:t>(1), 107-143.</a:t>
            </a:r>
          </a:p>
        </p:txBody>
      </p:sp>
      <p:sp>
        <p:nvSpPr>
          <p:cNvPr id="4" name="Slide Number Placeholder 3">
            <a:extLst>
              <a:ext uri="{FF2B5EF4-FFF2-40B4-BE49-F238E27FC236}">
                <a16:creationId xmlns:a16="http://schemas.microsoft.com/office/drawing/2014/main" id="{F9135201-7710-0F0D-B717-CDFCA00CEDEF}"/>
              </a:ext>
            </a:extLst>
          </p:cNvPr>
          <p:cNvSpPr>
            <a:spLocks noGrp="1"/>
          </p:cNvSpPr>
          <p:nvPr>
            <p:ph type="sldNum" sz="quarter" idx="12"/>
          </p:nvPr>
        </p:nvSpPr>
        <p:spPr/>
        <p:txBody>
          <a:bodyPr/>
          <a:lstStyle/>
          <a:p>
            <a:fld id="{F95E6910-D586-4B1A-BC87-A1DD68C0FBEB}" type="slidenum">
              <a:rPr lang="en-US" smtClean="0"/>
              <a:t>24</a:t>
            </a:fld>
            <a:endParaRPr lang="en-US"/>
          </a:p>
        </p:txBody>
      </p:sp>
      <p:sp>
        <p:nvSpPr>
          <p:cNvPr id="2" name="Title 1">
            <a:extLst>
              <a:ext uri="{FF2B5EF4-FFF2-40B4-BE49-F238E27FC236}">
                <a16:creationId xmlns:a16="http://schemas.microsoft.com/office/drawing/2014/main" id="{B675493D-66A9-2D4B-6AF9-99FD9CFDEDF5}"/>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69E330E-2D67-C785-9334-C460A08E0A4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3533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A497-3D29-31E8-403B-970E58E1A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E3470-71D2-6F78-9019-4EAE09B6B7A5}"/>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Gigerenzer</a:t>
            </a:r>
            <a:r>
              <a:rPr lang="en-US" dirty="0"/>
              <a:t>, G., &amp; Goldstein, D. G. (1999). Betting on one good reason: The take the best heuristic. In G. </a:t>
            </a:r>
            <a:r>
              <a:rPr lang="en-US" dirty="0" err="1"/>
              <a:t>Gigerenzer</a:t>
            </a:r>
            <a:r>
              <a:rPr lang="en-US" dirty="0"/>
              <a:t>, P. M. Todd, &amp; the ABC Research Group, Simple heuristics that make us smart (pp. 75–95). New York: Oxford University Press</a:t>
            </a:r>
          </a:p>
          <a:p>
            <a:r>
              <a:rPr lang="en-US" dirty="0"/>
              <a:t>Goodale, M. A., &amp; Milner, A. D. (1992). Separate visual pathways for perception and action. </a:t>
            </a:r>
            <a:r>
              <a:rPr lang="en-US" i="1" dirty="0"/>
              <a:t>Trends in neurosciences</a:t>
            </a:r>
            <a:r>
              <a:rPr lang="en-US" dirty="0"/>
              <a:t>, </a:t>
            </a:r>
            <a:r>
              <a:rPr lang="en-US" i="1" dirty="0"/>
              <a:t>15</a:t>
            </a:r>
            <a:r>
              <a:rPr lang="en-US" dirty="0"/>
              <a:t>(1), 20-25.</a:t>
            </a:r>
          </a:p>
          <a:p>
            <a:r>
              <a:rPr lang="en-US" dirty="0"/>
              <a:t>Herzog, M. H., &amp; Clarke, A. M. (2014). Why vision is not both hierarchical and feedforward. </a:t>
            </a:r>
            <a:r>
              <a:rPr lang="en-US" i="1" dirty="0"/>
              <a:t>Frontiers in computational neuroscience</a:t>
            </a:r>
            <a:r>
              <a:rPr lang="en-US" dirty="0"/>
              <a:t>, </a:t>
            </a:r>
            <a:r>
              <a:rPr lang="en-US" i="1" dirty="0"/>
              <a:t>8</a:t>
            </a:r>
            <a:r>
              <a:rPr lang="en-US" dirty="0"/>
              <a:t>, 135.</a:t>
            </a:r>
          </a:p>
          <a:p>
            <a:r>
              <a:rPr lang="en-US" dirty="0"/>
              <a:t>Hoven, M., Lebreton, M., Engelmann, J. B., Denys, D., </a:t>
            </a:r>
            <a:r>
              <a:rPr lang="en-US" dirty="0" err="1"/>
              <a:t>Luigjes</a:t>
            </a:r>
            <a:r>
              <a:rPr lang="en-US" dirty="0"/>
              <a:t>, J., &amp; van Holst, R. J. (2019). Abnormalities of confidence in psychiatry: an overview and future perspectives. </a:t>
            </a:r>
            <a:r>
              <a:rPr lang="en-US" i="1" dirty="0"/>
              <a:t>Translational psychiatry</a:t>
            </a:r>
            <a:r>
              <a:rPr lang="en-US" dirty="0"/>
              <a:t>, </a:t>
            </a:r>
            <a:r>
              <a:rPr lang="en-US" i="1" dirty="0"/>
              <a:t>9</a:t>
            </a:r>
            <a:r>
              <a:rPr lang="en-US" dirty="0"/>
              <a:t>(1), 268.</a:t>
            </a:r>
          </a:p>
          <a:p>
            <a:r>
              <a:rPr lang="en-US" dirty="0"/>
              <a:t>Jansen, R. A., Rafferty, A. N., &amp; Griffiths, T. L. (2021). A rational model of the Dunning–Kruger effect supports insensitivity to evidence in low performers. </a:t>
            </a:r>
            <a:r>
              <a:rPr lang="en-US" i="1" dirty="0"/>
              <a:t>Nature Human </a:t>
            </a:r>
            <a:r>
              <a:rPr lang="en-US" i="1" dirty="0" err="1"/>
              <a:t>Behaviour</a:t>
            </a:r>
            <a:r>
              <a:rPr lang="en-US" dirty="0"/>
              <a:t>, </a:t>
            </a:r>
            <a:r>
              <a:rPr lang="en-US" i="1" dirty="0"/>
              <a:t>5</a:t>
            </a:r>
            <a:r>
              <a:rPr lang="en-US" dirty="0"/>
              <a:t>(6), 756-763.</a:t>
            </a:r>
          </a:p>
          <a:p>
            <a:r>
              <a:rPr lang="en-US" dirty="0"/>
              <a:t>Kahneman, D., Sibony, O., &amp; Sunstein, C. R. (2021). </a:t>
            </a:r>
            <a:r>
              <a:rPr lang="en-US" i="1" dirty="0"/>
              <a:t>Noise: A flaw in human judgment</a:t>
            </a:r>
            <a:r>
              <a:rPr lang="en-US" dirty="0"/>
              <a:t>. Little, Brown Spark.</a:t>
            </a:r>
          </a:p>
          <a:p>
            <a:r>
              <a:rPr lang="en-US" dirty="0" err="1"/>
              <a:t>Kapantai</a:t>
            </a:r>
            <a:r>
              <a:rPr lang="en-US" dirty="0"/>
              <a:t>, E., Christopoulou, A., </a:t>
            </a:r>
            <a:r>
              <a:rPr lang="en-US" dirty="0" err="1"/>
              <a:t>Berberidis</a:t>
            </a:r>
            <a:r>
              <a:rPr lang="en-US" dirty="0"/>
              <a:t>, C., &amp; </a:t>
            </a:r>
            <a:r>
              <a:rPr lang="en-US" dirty="0" err="1"/>
              <a:t>Peristeras</a:t>
            </a:r>
            <a:r>
              <a:rPr lang="en-US" dirty="0"/>
              <a:t>, V. (2021). A systematic literature review on disinformation: Toward a unified taxonomical framework. </a:t>
            </a:r>
            <a:r>
              <a:rPr lang="en-US" i="1" dirty="0"/>
              <a:t>New media &amp; society</a:t>
            </a:r>
            <a:r>
              <a:rPr lang="en-US" dirty="0"/>
              <a:t>, </a:t>
            </a:r>
            <a:r>
              <a:rPr lang="en-US" i="1" dirty="0"/>
              <a:t>23</a:t>
            </a:r>
            <a:r>
              <a:rPr lang="en-US" dirty="0"/>
              <a:t>(5), 1301-1326.</a:t>
            </a:r>
          </a:p>
          <a:p>
            <a:r>
              <a:rPr lang="en-US" dirty="0"/>
              <a:t>Karger, E., Atanasov, P. D., &amp; Tetlock, P. (2022). Improving judgments of existential risk: Better forecasts, questions, explanations, policies. </a:t>
            </a:r>
            <a:r>
              <a:rPr lang="en-US" i="1" dirty="0"/>
              <a:t>Questions, Explanations, Policies (January 17, 2022)</a:t>
            </a:r>
            <a:r>
              <a:rPr lang="en-US" dirty="0"/>
              <a:t>.</a:t>
            </a:r>
          </a:p>
          <a:p>
            <a:r>
              <a:rPr lang="en-US" dirty="0"/>
              <a:t>Kelly, C. A., &amp; Sharot, T. (2021). Individual differences in information-seeking. </a:t>
            </a:r>
            <a:r>
              <a:rPr lang="en-US" i="1" dirty="0"/>
              <a:t>Nature communications</a:t>
            </a:r>
            <a:r>
              <a:rPr lang="en-US" dirty="0"/>
              <a:t>, </a:t>
            </a:r>
            <a:r>
              <a:rPr lang="en-US" i="1" dirty="0"/>
              <a:t>12</a:t>
            </a:r>
            <a:r>
              <a:rPr lang="en-US" dirty="0"/>
              <a:t>(1), 7062.</a:t>
            </a:r>
          </a:p>
          <a:p>
            <a:r>
              <a:rPr lang="en-US" dirty="0" err="1"/>
              <a:t>Kreyenmeier</a:t>
            </a:r>
            <a:r>
              <a:rPr lang="en-US" dirty="0"/>
              <a:t>, P., </a:t>
            </a:r>
            <a:r>
              <a:rPr lang="en-US" dirty="0" err="1"/>
              <a:t>Kämmer</a:t>
            </a:r>
            <a:r>
              <a:rPr lang="en-US" dirty="0"/>
              <a:t>, L., </a:t>
            </a:r>
            <a:r>
              <a:rPr lang="en-US" dirty="0" err="1"/>
              <a:t>Fooken</a:t>
            </a:r>
            <a:r>
              <a:rPr lang="en-US" dirty="0"/>
              <a:t>, J., &amp; Spering, M. (2022). Humans can track but fail to predict accelerating objects. </a:t>
            </a:r>
            <a:r>
              <a:rPr lang="en-US" i="1" dirty="0" err="1"/>
              <a:t>Eneuro</a:t>
            </a:r>
            <a:r>
              <a:rPr lang="en-US" dirty="0"/>
              <a:t>, </a:t>
            </a:r>
            <a:r>
              <a:rPr lang="en-US" i="1" dirty="0"/>
              <a:t>9</a:t>
            </a:r>
            <a:r>
              <a:rPr lang="en-US" dirty="0"/>
              <a:t>(5).</a:t>
            </a:r>
          </a:p>
          <a:p>
            <a:r>
              <a:rPr lang="en-US" dirty="0"/>
              <a:t>Kruger, J., &amp; Dunning, D. (1999). Unskilled and unaware of it: how difficulties in recognizing one's own incompetence lead to inflated self-assessments. </a:t>
            </a:r>
            <a:r>
              <a:rPr lang="en-US" i="1" dirty="0"/>
              <a:t>Journal of personality and social psychology</a:t>
            </a:r>
            <a:r>
              <a:rPr lang="en-US" dirty="0"/>
              <a:t>, </a:t>
            </a:r>
            <a:r>
              <a:rPr lang="en-US" i="1" dirty="0"/>
              <a:t>77</a:t>
            </a:r>
            <a:r>
              <a:rPr lang="en-US" dirty="0"/>
              <a:t>(6), 1121.</a:t>
            </a:r>
          </a:p>
          <a:p>
            <a:r>
              <a:rPr lang="en-US" dirty="0"/>
              <a:t>De </a:t>
            </a:r>
            <a:r>
              <a:rPr lang="en-US" dirty="0" err="1"/>
              <a:t>Ladurantaye</a:t>
            </a:r>
            <a:r>
              <a:rPr lang="en-US" dirty="0"/>
              <a:t>, V., </a:t>
            </a:r>
            <a:r>
              <a:rPr lang="en-US" dirty="0" err="1"/>
              <a:t>Rouat</a:t>
            </a:r>
            <a:r>
              <a:rPr lang="en-US" dirty="0"/>
              <a:t>, J., &amp; Vanden-Abeele, J. (2012). Models of Information Processing. </a:t>
            </a:r>
            <a:r>
              <a:rPr lang="en-US" i="1" dirty="0"/>
              <a:t>Visual Cortex: Current Status and Perspectives</a:t>
            </a:r>
            <a:r>
              <a:rPr lang="en-US" dirty="0"/>
              <a:t>, 227.</a:t>
            </a:r>
          </a:p>
          <a:p>
            <a:r>
              <a:rPr lang="en-US" dirty="0" err="1"/>
              <a:t>Martignon</a:t>
            </a:r>
            <a:r>
              <a:rPr lang="en-US" dirty="0"/>
              <a:t>, L., </a:t>
            </a:r>
            <a:r>
              <a:rPr lang="en-US" dirty="0" err="1"/>
              <a:t>Katsikopoulos</a:t>
            </a:r>
            <a:r>
              <a:rPr lang="en-US" dirty="0"/>
              <a:t>, K. V., &amp; Woike, J. (2008). Categorization with limited resources: A family of simple heuristics. Journal of Mathematical Psychology, 52, 352–361.</a:t>
            </a:r>
          </a:p>
          <a:p>
            <a:r>
              <a:rPr lang="en-US" dirty="0" err="1"/>
              <a:t>Meyniel</a:t>
            </a:r>
            <a:r>
              <a:rPr lang="en-US" dirty="0"/>
              <a:t>, F., Sigman, M., &amp; </a:t>
            </a:r>
            <a:r>
              <a:rPr lang="en-US" dirty="0" err="1"/>
              <a:t>Mainen</a:t>
            </a:r>
            <a:r>
              <a:rPr lang="en-US" dirty="0"/>
              <a:t>, Z. F. (2015). Confidence as Bayesian probability: From neural origins to behavior. </a:t>
            </a:r>
            <a:r>
              <a:rPr lang="en-US" i="1" dirty="0"/>
              <a:t>Neuron</a:t>
            </a:r>
            <a:r>
              <a:rPr lang="en-US" dirty="0"/>
              <a:t>, </a:t>
            </a:r>
            <a:r>
              <a:rPr lang="en-US" i="1" dirty="0"/>
              <a:t>88</a:t>
            </a:r>
            <a:r>
              <a:rPr lang="en-US" dirty="0"/>
              <a:t>(1), 78-92.</a:t>
            </a:r>
          </a:p>
          <a:p>
            <a:r>
              <a:rPr lang="en-US" dirty="0"/>
              <a:t>Milner, A. D., &amp; Goodale, M. A. (2008). Two visual systems re-viewed. </a:t>
            </a:r>
            <a:r>
              <a:rPr lang="en-US" i="1" dirty="0" err="1"/>
              <a:t>Neuropsychologia</a:t>
            </a:r>
            <a:r>
              <a:rPr lang="en-US" dirty="0"/>
              <a:t>, </a:t>
            </a:r>
            <a:r>
              <a:rPr lang="en-US" i="1" dirty="0"/>
              <a:t>46</a:t>
            </a:r>
            <a:r>
              <a:rPr lang="en-US" dirty="0"/>
              <a:t>(3), 774-785.</a:t>
            </a:r>
          </a:p>
          <a:p>
            <a:r>
              <a:rPr lang="en-US" dirty="0"/>
              <a:t>Moore, D. A. &amp; Healy, P. J. The trouble with overconfidence. </a:t>
            </a:r>
            <a:r>
              <a:rPr lang="en-US" i="1" dirty="0"/>
              <a:t>Psychol. Rev.</a:t>
            </a:r>
            <a:r>
              <a:rPr lang="en-US" dirty="0"/>
              <a:t> </a:t>
            </a:r>
            <a:r>
              <a:rPr lang="en-US" b="1" dirty="0"/>
              <a:t>115</a:t>
            </a:r>
            <a:r>
              <a:rPr lang="en-US" dirty="0"/>
              <a:t>, 502–517 (2008).</a:t>
            </a:r>
          </a:p>
          <a:p>
            <a:r>
              <a:rPr lang="en-US" dirty="0"/>
              <a:t>Moore, D. A. &amp; Schatz, D. The three faces of overconfidence. </a:t>
            </a:r>
            <a:r>
              <a:rPr lang="en-US" i="1" dirty="0"/>
              <a:t>Soc. Pers. Psychol. Compass</a:t>
            </a:r>
            <a:r>
              <a:rPr lang="en-US" dirty="0"/>
              <a:t> </a:t>
            </a:r>
            <a:r>
              <a:rPr lang="en-US" b="1" dirty="0"/>
              <a:t>11</a:t>
            </a:r>
            <a:r>
              <a:rPr lang="en-US" dirty="0"/>
              <a:t>, 1–12 (2017).</a:t>
            </a:r>
          </a:p>
          <a:p>
            <a:r>
              <a:rPr lang="en-US" dirty="0"/>
              <a:t>Morgan, J., Reidy, J., &amp; Probst, T. (2019). Age group differences in household accident risk perceptions and intentions to reduce hazards. </a:t>
            </a:r>
            <a:r>
              <a:rPr lang="en-US" i="1" dirty="0"/>
              <a:t>International journal of environmental research and public health</a:t>
            </a:r>
            <a:r>
              <a:rPr lang="en-US" dirty="0"/>
              <a:t>, </a:t>
            </a:r>
            <a:r>
              <a:rPr lang="en-US" i="1" dirty="0"/>
              <a:t>16</a:t>
            </a:r>
            <a:r>
              <a:rPr lang="en-US" dirty="0"/>
              <a:t>(12), 2237.</a:t>
            </a:r>
          </a:p>
          <a:p>
            <a:r>
              <a:rPr lang="en-US" dirty="0"/>
              <a:t>Mulder, M. J., </a:t>
            </a:r>
            <a:r>
              <a:rPr lang="en-US" dirty="0" err="1"/>
              <a:t>Wagenmakers</a:t>
            </a:r>
            <a:r>
              <a:rPr lang="en-US" dirty="0"/>
              <a:t>, E. J., Ratcliff, R., Boekel, W., &amp; </a:t>
            </a:r>
            <a:r>
              <a:rPr lang="en-US" dirty="0" err="1"/>
              <a:t>Forstmann</a:t>
            </a:r>
            <a:r>
              <a:rPr lang="en-US" dirty="0"/>
              <a:t>, B. U. (2012). Bias in the brain: a diffusion model analysis of prior probability and potential payoff. </a:t>
            </a:r>
            <a:r>
              <a:rPr lang="en-US" i="1" dirty="0"/>
              <a:t>Journal of Neuroscience</a:t>
            </a:r>
            <a:r>
              <a:rPr lang="en-US" dirty="0"/>
              <a:t>, </a:t>
            </a:r>
            <a:r>
              <a:rPr lang="en-US" i="1" dirty="0"/>
              <a:t>32</a:t>
            </a:r>
            <a:r>
              <a:rPr lang="en-US" dirty="0"/>
              <a:t>(7), 2335-2343.</a:t>
            </a:r>
          </a:p>
        </p:txBody>
      </p:sp>
      <p:sp>
        <p:nvSpPr>
          <p:cNvPr id="4" name="Slide Number Placeholder 3">
            <a:extLst>
              <a:ext uri="{FF2B5EF4-FFF2-40B4-BE49-F238E27FC236}">
                <a16:creationId xmlns:a16="http://schemas.microsoft.com/office/drawing/2014/main" id="{EE72816C-8C07-AD9A-C1EA-61D820D13A0C}"/>
              </a:ext>
            </a:extLst>
          </p:cNvPr>
          <p:cNvSpPr>
            <a:spLocks noGrp="1"/>
          </p:cNvSpPr>
          <p:nvPr>
            <p:ph type="sldNum" sz="quarter" idx="12"/>
          </p:nvPr>
        </p:nvSpPr>
        <p:spPr/>
        <p:txBody>
          <a:bodyPr/>
          <a:lstStyle/>
          <a:p>
            <a:fld id="{F95E6910-D586-4B1A-BC87-A1DD68C0FBEB}" type="slidenum">
              <a:rPr lang="en-US" smtClean="0"/>
              <a:t>25</a:t>
            </a:fld>
            <a:endParaRPr lang="en-US"/>
          </a:p>
        </p:txBody>
      </p:sp>
      <p:sp>
        <p:nvSpPr>
          <p:cNvPr id="2" name="Title 1">
            <a:extLst>
              <a:ext uri="{FF2B5EF4-FFF2-40B4-BE49-F238E27FC236}">
                <a16:creationId xmlns:a16="http://schemas.microsoft.com/office/drawing/2014/main" id="{F6145D8F-45D6-AD52-4363-F4A41AAECF12}"/>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06EF851-8E34-8D0C-E02C-F5ACE1EE551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63547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DEE00-6351-FA0E-AD74-BBB9570992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C1A72-5B6A-50DA-8755-F7BC243FE1D8}"/>
              </a:ext>
            </a:extLst>
          </p:cNvPr>
          <p:cNvSpPr>
            <a:spLocks noGrp="1"/>
          </p:cNvSpPr>
          <p:nvPr>
            <p:ph idx="1"/>
          </p:nvPr>
        </p:nvSpPr>
        <p:spPr>
          <a:xfrm>
            <a:off x="603682" y="898417"/>
            <a:ext cx="10750118" cy="5457933"/>
          </a:xfrm>
        </p:spPr>
        <p:txBody>
          <a:bodyPr anchor="ctr">
            <a:normAutofit/>
          </a:bodyPr>
          <a:lstStyle/>
          <a:p>
            <a:r>
              <a:rPr lang="en-US" sz="900" dirty="0"/>
              <a:t>Park, S. A., </a:t>
            </a:r>
            <a:r>
              <a:rPr lang="en-US" sz="900" dirty="0" err="1"/>
              <a:t>Goïame</a:t>
            </a:r>
            <a:r>
              <a:rPr lang="en-US" sz="900" dirty="0"/>
              <a:t>, S., O'Connor, D. A., &amp; Dreher, J. C. (2017). Integration of individual and social information for decision-making in groups of different sizes. </a:t>
            </a:r>
            <a:r>
              <a:rPr lang="en-US" sz="900" i="1" dirty="0" err="1"/>
              <a:t>PLoS</a:t>
            </a:r>
            <a:r>
              <a:rPr lang="en-US" sz="900" i="1" dirty="0"/>
              <a:t> biology</a:t>
            </a:r>
            <a:r>
              <a:rPr lang="en-US" sz="900" dirty="0"/>
              <a:t>, </a:t>
            </a:r>
            <a:r>
              <a:rPr lang="en-US" sz="900" i="1" dirty="0"/>
              <a:t>15</a:t>
            </a:r>
            <a:r>
              <a:rPr lang="en-US" sz="900" dirty="0"/>
              <a:t>(6), e2001958.</a:t>
            </a:r>
          </a:p>
          <a:p>
            <a:r>
              <a:rPr lang="en-US" sz="900" dirty="0"/>
              <a:t>Pennycook, G., &amp; Rand, D. G. (2021). The psychology of fake news. </a:t>
            </a:r>
            <a:r>
              <a:rPr lang="en-US" sz="900" i="1" dirty="0"/>
              <a:t>Trends in cognitive sciences</a:t>
            </a:r>
            <a:r>
              <a:rPr lang="en-US" sz="900" dirty="0"/>
              <a:t>, </a:t>
            </a:r>
            <a:r>
              <a:rPr lang="en-US" sz="900" i="1" dirty="0"/>
              <a:t>25</a:t>
            </a:r>
            <a:r>
              <a:rPr lang="en-US" sz="900" dirty="0"/>
              <a:t>(5), 388-402.</a:t>
            </a:r>
          </a:p>
          <a:p>
            <a:r>
              <a:rPr lang="en-US" sz="900" dirty="0" err="1"/>
              <a:t>Persoskie</a:t>
            </a:r>
            <a:r>
              <a:rPr lang="en-US" sz="900" dirty="0"/>
              <a:t>, A., Ferrer, R. A., &amp; Klein, W. M. P. (2014). Association of cancer worry and perceived risk with doctor avoidance: an analysis of information avoidance in a nationally representative US sample. Journal of Behavioral Medicine, 37(5), 977–987</a:t>
            </a:r>
          </a:p>
          <a:p>
            <a:r>
              <a:rPr lang="en-US" sz="900" dirty="0"/>
              <a:t>Philpot, L. M., Khokhar, B. A., </a:t>
            </a:r>
            <a:r>
              <a:rPr lang="en-US" sz="900" dirty="0" err="1"/>
              <a:t>Roellinger</a:t>
            </a:r>
            <a:r>
              <a:rPr lang="en-US" sz="900" dirty="0"/>
              <a:t>, D. L., Ramar, P., &amp; Ebbert, J. O. (2018). Time of day is associated with opioid prescribing for low back pain in primary care. </a:t>
            </a:r>
            <a:r>
              <a:rPr lang="en-US" sz="900" i="1" dirty="0"/>
              <a:t>Journal of General Internal Medicine</a:t>
            </a:r>
            <a:r>
              <a:rPr lang="en-US" sz="900" dirty="0"/>
              <a:t>, </a:t>
            </a:r>
            <a:r>
              <a:rPr lang="en-US" sz="900" i="1" dirty="0"/>
              <a:t>33</a:t>
            </a:r>
            <a:r>
              <a:rPr lang="en-US" sz="900" dirty="0"/>
              <a:t>, 1828-1830.</a:t>
            </a:r>
          </a:p>
          <a:p>
            <a:r>
              <a:rPr lang="en-US" sz="900" dirty="0"/>
              <a:t>Pouget, A., </a:t>
            </a:r>
            <a:r>
              <a:rPr lang="en-US" sz="900" dirty="0" err="1"/>
              <a:t>Drugowitsch</a:t>
            </a:r>
            <a:r>
              <a:rPr lang="en-US" sz="900" dirty="0"/>
              <a:t>, J., &amp; Kepecs, A. (2016). Confidence and certainty: distinct probabilistic quantities for different goals. </a:t>
            </a:r>
            <a:r>
              <a:rPr lang="en-US" sz="900" i="1" dirty="0"/>
              <a:t>Nature neuroscience</a:t>
            </a:r>
            <a:r>
              <a:rPr lang="en-US" sz="900" dirty="0"/>
              <a:t>, </a:t>
            </a:r>
            <a:r>
              <a:rPr lang="en-US" sz="900" i="1" dirty="0"/>
              <a:t>19</a:t>
            </a:r>
            <a:r>
              <a:rPr lang="en-US" sz="900" dirty="0"/>
              <a:t>(3), 366-374.</a:t>
            </a:r>
          </a:p>
          <a:p>
            <a:r>
              <a:rPr lang="en-US" sz="900" dirty="0"/>
              <a:t>Ratcliff, R., Smith, P. L., Brown, S. D., &amp; McKoon, G. (2016). Diffusion decision model: Current issues and history. </a:t>
            </a:r>
            <a:r>
              <a:rPr lang="en-US" sz="900" i="1" dirty="0"/>
              <a:t>Trends in cognitive sciences</a:t>
            </a:r>
            <a:r>
              <a:rPr lang="en-US" sz="900" dirty="0"/>
              <a:t>, </a:t>
            </a:r>
            <a:r>
              <a:rPr lang="en-US" sz="900" i="1" dirty="0"/>
              <a:t>20</a:t>
            </a:r>
            <a:r>
              <a:rPr lang="en-US" sz="900" dirty="0"/>
              <a:t>(4), 260-281.</a:t>
            </a:r>
          </a:p>
          <a:p>
            <a:r>
              <a:rPr lang="en-US" sz="900" dirty="0" err="1"/>
              <a:t>Rollwage</a:t>
            </a:r>
            <a:r>
              <a:rPr lang="en-US" sz="900" dirty="0"/>
              <a:t>, M., Dolan, R. J., &amp; Fleming, S. M. (2018). Metacognitive failure as a feature of those holding radical beliefs. </a:t>
            </a:r>
            <a:r>
              <a:rPr lang="en-US" sz="900" i="1" dirty="0"/>
              <a:t>Current Biology</a:t>
            </a:r>
            <a:r>
              <a:rPr lang="en-US" sz="900" dirty="0"/>
              <a:t>, </a:t>
            </a:r>
            <a:r>
              <a:rPr lang="en-US" sz="900" i="1" dirty="0"/>
              <a:t>28</a:t>
            </a:r>
            <a:r>
              <a:rPr lang="en-US" sz="900" dirty="0"/>
              <a:t>(24), 4014-4021.</a:t>
            </a:r>
          </a:p>
          <a:p>
            <a:r>
              <a:rPr lang="en-US" sz="900" dirty="0"/>
              <a:t>Savage, L. J. (1954). </a:t>
            </a:r>
            <a:r>
              <a:rPr lang="en-US" sz="900" i="1" dirty="0"/>
              <a:t>The foundations of statistics</a:t>
            </a:r>
            <a:r>
              <a:rPr lang="en-US" sz="900" dirty="0"/>
              <a:t>. New York: Wiley.</a:t>
            </a:r>
          </a:p>
          <a:p>
            <a:r>
              <a:rPr lang="en-US" sz="900" dirty="0"/>
              <a:t>Scholz, C., Baek, E. C., O’Donnell, M. B., Kim, H. S., Cappella, J. N., &amp; Falk, E. B. (2017). A neural model of valuation and information virality. </a:t>
            </a:r>
            <a:r>
              <a:rPr lang="en-US" sz="900" i="1" dirty="0"/>
              <a:t>Proceedings of the National Academy of Sciences</a:t>
            </a:r>
            <a:r>
              <a:rPr lang="en-US" sz="900" dirty="0"/>
              <a:t>, </a:t>
            </a:r>
            <a:r>
              <a:rPr lang="en-US" sz="900" i="1" dirty="0"/>
              <a:t>114</a:t>
            </a:r>
            <a:r>
              <a:rPr lang="en-US" sz="900" dirty="0"/>
              <a:t>(11), 2881-2886.</a:t>
            </a:r>
          </a:p>
          <a:p>
            <a:r>
              <a:rPr lang="en-US" sz="900" dirty="0"/>
              <a:t>Schotter, A., &amp; Trevino, I. (2014). Belief elicitation in the laboratory. </a:t>
            </a:r>
            <a:r>
              <a:rPr lang="en-US" sz="900" i="1" dirty="0"/>
              <a:t>Annu. Rev. Econ.</a:t>
            </a:r>
            <a:r>
              <a:rPr lang="en-US" sz="900" dirty="0"/>
              <a:t>, </a:t>
            </a:r>
            <a:r>
              <a:rPr lang="en-US" sz="900" i="1" dirty="0"/>
              <a:t>6</a:t>
            </a:r>
            <a:r>
              <a:rPr lang="en-US" sz="900" dirty="0"/>
              <a:t>(1), 103-128.</a:t>
            </a:r>
          </a:p>
          <a:p>
            <a:r>
              <a:rPr lang="en-US" sz="900" dirty="0"/>
              <a:t>Schurz, M., </a:t>
            </a:r>
            <a:r>
              <a:rPr lang="en-US" sz="900" dirty="0" err="1"/>
              <a:t>Radua</a:t>
            </a:r>
            <a:r>
              <a:rPr lang="en-US" sz="900" dirty="0"/>
              <a:t>, J., Tholen, M. G., </a:t>
            </a:r>
            <a:r>
              <a:rPr lang="en-US" sz="900" dirty="0" err="1"/>
              <a:t>Maliske</a:t>
            </a:r>
            <a:r>
              <a:rPr lang="en-US" sz="900" dirty="0"/>
              <a:t>, L., Margulies, D. S., Mars, R. B., ... &amp; Kanske, P. (2021). Toward a hierarchical model of social cognition: A neuroimaging meta-analysis and integrative review of empathy and theory of mind. </a:t>
            </a:r>
            <a:r>
              <a:rPr lang="en-US" sz="900" i="1" dirty="0"/>
              <a:t>Psychological bulletin</a:t>
            </a:r>
            <a:r>
              <a:rPr lang="en-US" sz="900" dirty="0"/>
              <a:t>, </a:t>
            </a:r>
            <a:r>
              <a:rPr lang="en-US" sz="900" i="1" dirty="0"/>
              <a:t>147</a:t>
            </a:r>
            <a:r>
              <a:rPr lang="en-US" sz="900" dirty="0"/>
              <a:t>(3), 293.</a:t>
            </a:r>
          </a:p>
          <a:p>
            <a:r>
              <a:rPr lang="en-US" sz="900" dirty="0"/>
              <a:t>Shalvi, S., </a:t>
            </a:r>
            <a:r>
              <a:rPr lang="en-US" sz="900" dirty="0" err="1"/>
              <a:t>Soraperra</a:t>
            </a:r>
            <a:r>
              <a:rPr lang="en-US" sz="900" dirty="0"/>
              <a:t>, I., van der Weele, J. J., &amp; </a:t>
            </a:r>
            <a:r>
              <a:rPr lang="en-US" sz="900" dirty="0" err="1"/>
              <a:t>Villeval</a:t>
            </a:r>
            <a:r>
              <a:rPr lang="en-US" sz="900" dirty="0"/>
              <a:t>, M. C. (2019). Shooting the messenger? supply and demand in markets for willful ignorance.</a:t>
            </a:r>
          </a:p>
          <a:p>
            <a:r>
              <a:rPr lang="en-US" sz="900" dirty="0"/>
              <a:t>Sharot, T., &amp; Sunstein, C. R. (2020). How people decide what they want to know. </a:t>
            </a:r>
            <a:r>
              <a:rPr lang="en-US" sz="900" i="1" dirty="0"/>
              <a:t>Nature Human </a:t>
            </a:r>
            <a:r>
              <a:rPr lang="en-US" sz="900" i="1" dirty="0" err="1"/>
              <a:t>Behaviour</a:t>
            </a:r>
            <a:r>
              <a:rPr lang="en-US" sz="900" dirty="0"/>
              <a:t>, </a:t>
            </a:r>
            <a:r>
              <a:rPr lang="en-US" sz="900" i="1" dirty="0"/>
              <a:t>4</a:t>
            </a:r>
            <a:r>
              <a:rPr lang="en-US" sz="900" dirty="0"/>
              <a:t>(1), 14-19.</a:t>
            </a:r>
          </a:p>
          <a:p>
            <a:r>
              <a:rPr lang="en-US" sz="900" dirty="0"/>
              <a:t>Shepperd, J. A., Waters, E. A., Weinstein, N. D., &amp; Klein, W. M. (2015). A primer on unrealistic optimism. </a:t>
            </a:r>
            <a:r>
              <a:rPr lang="en-US" sz="900" i="1" dirty="0"/>
              <a:t>Current directions in psychological science</a:t>
            </a:r>
            <a:r>
              <a:rPr lang="en-US" sz="900" dirty="0"/>
              <a:t>, </a:t>
            </a:r>
            <a:r>
              <a:rPr lang="en-US" sz="900" i="1" dirty="0"/>
              <a:t>24</a:t>
            </a:r>
            <a:r>
              <a:rPr lang="en-US" sz="900" dirty="0"/>
              <a:t>(3), 232-237.</a:t>
            </a:r>
          </a:p>
          <a:p>
            <a:r>
              <a:rPr lang="en-US" sz="900" dirty="0"/>
              <a:t>Tandoc Jr, E. C., Lim, Z. W., &amp; Ling, R. (2018). Defining “fake news” A typology of scholarly definitions. </a:t>
            </a:r>
            <a:r>
              <a:rPr lang="en-US" sz="900" i="1" dirty="0"/>
              <a:t>Digital journalism</a:t>
            </a:r>
            <a:r>
              <a:rPr lang="en-US" sz="900" dirty="0"/>
              <a:t>, </a:t>
            </a:r>
            <a:r>
              <a:rPr lang="en-US" sz="900" i="1" dirty="0"/>
              <a:t>6</a:t>
            </a:r>
            <a:r>
              <a:rPr lang="en-US" sz="900" dirty="0"/>
              <a:t>(2), 137-153.</a:t>
            </a:r>
          </a:p>
          <a:p>
            <a:r>
              <a:rPr lang="en-US" sz="900" dirty="0"/>
              <a:t>Tavassoli, A., &amp; </a:t>
            </a:r>
            <a:r>
              <a:rPr lang="en-US" sz="900" dirty="0" err="1"/>
              <a:t>Ringach</a:t>
            </a:r>
            <a:r>
              <a:rPr lang="en-US" sz="900" dirty="0"/>
              <a:t>, D. L. (2010). When your eyes see more than you do. </a:t>
            </a:r>
            <a:r>
              <a:rPr lang="en-US" sz="900" i="1" dirty="0"/>
              <a:t>Current Biology</a:t>
            </a:r>
            <a:r>
              <a:rPr lang="en-US" sz="900" dirty="0"/>
              <a:t>, </a:t>
            </a:r>
            <a:r>
              <a:rPr lang="en-US" sz="900" i="1" dirty="0"/>
              <a:t>20</a:t>
            </a:r>
            <a:r>
              <a:rPr lang="en-US" sz="900" dirty="0"/>
              <a:t>(3), R93-R94.</a:t>
            </a:r>
          </a:p>
          <a:p>
            <a:r>
              <a:rPr lang="en-US" sz="900" dirty="0"/>
              <a:t>White, B. (2015). World development report 2015: mind, society, and behavior, by the World Bank Group.</a:t>
            </a:r>
          </a:p>
          <a:p>
            <a:r>
              <a:rPr lang="en-US" sz="900" dirty="0"/>
              <a:t>Zhao, H., &amp; Warren, W. H. (2015). On-line and model-based approaches to the visual control of action. </a:t>
            </a:r>
            <a:r>
              <a:rPr lang="en-US" sz="900" i="1" dirty="0"/>
              <a:t>Vision research</a:t>
            </a:r>
            <a:r>
              <a:rPr lang="en-US" sz="900" dirty="0"/>
              <a:t>, </a:t>
            </a:r>
            <a:r>
              <a:rPr lang="en-US" sz="900" i="1" dirty="0"/>
              <a:t>110</a:t>
            </a:r>
            <a:r>
              <a:rPr lang="en-US" sz="900" dirty="0"/>
              <a:t>, 190-202.</a:t>
            </a:r>
          </a:p>
        </p:txBody>
      </p:sp>
      <p:sp>
        <p:nvSpPr>
          <p:cNvPr id="4" name="Slide Number Placeholder 3">
            <a:extLst>
              <a:ext uri="{FF2B5EF4-FFF2-40B4-BE49-F238E27FC236}">
                <a16:creationId xmlns:a16="http://schemas.microsoft.com/office/drawing/2014/main" id="{A6D1EF11-0E47-F50A-AD01-2B4A4B95EFCE}"/>
              </a:ext>
            </a:extLst>
          </p:cNvPr>
          <p:cNvSpPr>
            <a:spLocks noGrp="1"/>
          </p:cNvSpPr>
          <p:nvPr>
            <p:ph type="sldNum" sz="quarter" idx="12"/>
          </p:nvPr>
        </p:nvSpPr>
        <p:spPr/>
        <p:txBody>
          <a:bodyPr/>
          <a:lstStyle/>
          <a:p>
            <a:fld id="{F95E6910-D586-4B1A-BC87-A1DD68C0FBEB}" type="slidenum">
              <a:rPr lang="en-US" smtClean="0"/>
              <a:t>26</a:t>
            </a:fld>
            <a:endParaRPr lang="en-US"/>
          </a:p>
        </p:txBody>
      </p:sp>
      <p:sp>
        <p:nvSpPr>
          <p:cNvPr id="2" name="Title 1">
            <a:extLst>
              <a:ext uri="{FF2B5EF4-FFF2-40B4-BE49-F238E27FC236}">
                <a16:creationId xmlns:a16="http://schemas.microsoft.com/office/drawing/2014/main" id="{EB596302-6D45-7BD3-9B45-5596634AECFC}"/>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FEB3F796-A7D3-FAD6-0836-E2E1F1A156C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2038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8190-B7D6-5797-BCE2-2C78DE1B56D2}"/>
              </a:ext>
            </a:extLst>
          </p:cNvPr>
          <p:cNvSpPr>
            <a:spLocks noGrp="1"/>
          </p:cNvSpPr>
          <p:nvPr>
            <p:ph type="title"/>
          </p:nvPr>
        </p:nvSpPr>
        <p:spPr/>
        <p:txBody>
          <a:bodyPr/>
          <a:lstStyle/>
          <a:p>
            <a:r>
              <a:rPr lang="fr-FR" dirty="0"/>
              <a:t>Désinformation</a:t>
            </a:r>
            <a:endParaRPr lang="en-US" i="1" dirty="0"/>
          </a:p>
        </p:txBody>
      </p:sp>
      <p:sp>
        <p:nvSpPr>
          <p:cNvPr id="4" name="Slide Number Placeholder 3">
            <a:extLst>
              <a:ext uri="{FF2B5EF4-FFF2-40B4-BE49-F238E27FC236}">
                <a16:creationId xmlns:a16="http://schemas.microsoft.com/office/drawing/2014/main" id="{EF9B8403-A450-B84E-F079-37DF5D234262}"/>
              </a:ext>
            </a:extLst>
          </p:cNvPr>
          <p:cNvSpPr>
            <a:spLocks noGrp="1"/>
          </p:cNvSpPr>
          <p:nvPr>
            <p:ph type="sldNum" sz="quarter" idx="12"/>
          </p:nvPr>
        </p:nvSpPr>
        <p:spPr/>
        <p:txBody>
          <a:bodyPr/>
          <a:lstStyle/>
          <a:p>
            <a:fld id="{F95E6910-D586-4B1A-BC87-A1DD68C0FBEB}" type="slidenum">
              <a:rPr lang="en-US" smtClean="0"/>
              <a:t>3</a:t>
            </a:fld>
            <a:endParaRPr lang="en-US"/>
          </a:p>
        </p:txBody>
      </p:sp>
      <p:pic>
        <p:nvPicPr>
          <p:cNvPr id="5" name="Image 13">
            <a:extLst>
              <a:ext uri="{FF2B5EF4-FFF2-40B4-BE49-F238E27FC236}">
                <a16:creationId xmlns:a16="http://schemas.microsoft.com/office/drawing/2014/main" id="{8FDF6E5C-E115-6E81-21CE-F5ABAA72091E}"/>
              </a:ext>
            </a:extLst>
          </p:cNvPr>
          <p:cNvPicPr>
            <a:picLocks noChangeAspect="1"/>
          </p:cNvPicPr>
          <p:nvPr/>
        </p:nvPicPr>
        <p:blipFill>
          <a:blip r:embed="rId2"/>
          <a:stretch>
            <a:fillRect/>
          </a:stretch>
        </p:blipFill>
        <p:spPr>
          <a:xfrm>
            <a:off x="1088778" y="1282043"/>
            <a:ext cx="3890323" cy="320653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0E19B7F5-5D01-3C76-52BE-EA0587C79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46205"/>
            <a:ext cx="4515353" cy="2441467"/>
          </a:xfrm>
          <a:prstGeom prst="rect">
            <a:avLst/>
          </a:prstGeom>
        </p:spPr>
      </p:pic>
      <p:pic>
        <p:nvPicPr>
          <p:cNvPr id="8" name="Picture 7" descr="A screenshot of a social media post&#10;&#10;AI-generated content may be incorrect.">
            <a:extLst>
              <a:ext uri="{FF2B5EF4-FFF2-40B4-BE49-F238E27FC236}">
                <a16:creationId xmlns:a16="http://schemas.microsoft.com/office/drawing/2014/main" id="{5746A9E3-8EC5-0447-AAEF-BE5EBFECA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264" y="4837405"/>
            <a:ext cx="4823050" cy="1719154"/>
          </a:xfrm>
          <a:prstGeom prst="rect">
            <a:avLst/>
          </a:prstGeom>
        </p:spPr>
      </p:pic>
      <p:grpSp>
        <p:nvGrpSpPr>
          <p:cNvPr id="14" name="Group 13">
            <a:extLst>
              <a:ext uri="{FF2B5EF4-FFF2-40B4-BE49-F238E27FC236}">
                <a16:creationId xmlns:a16="http://schemas.microsoft.com/office/drawing/2014/main" id="{0B7E779F-875C-C893-7BBA-07E27F9A04F5}"/>
              </a:ext>
            </a:extLst>
          </p:cNvPr>
          <p:cNvGrpSpPr>
            <a:grpSpLocks noChangeAspect="1"/>
          </p:cNvGrpSpPr>
          <p:nvPr/>
        </p:nvGrpSpPr>
        <p:grpSpPr>
          <a:xfrm>
            <a:off x="7022409" y="3756587"/>
            <a:ext cx="4331391" cy="2599763"/>
            <a:chOff x="6191702" y="3486441"/>
            <a:chExt cx="4949264" cy="2970619"/>
          </a:xfrm>
        </p:grpSpPr>
        <p:pic>
          <p:nvPicPr>
            <p:cNvPr id="12" name="Picture 11" descr="A screenshot of a computer&#10;&#10;AI-generated content may be incorrect.">
              <a:extLst>
                <a:ext uri="{FF2B5EF4-FFF2-40B4-BE49-F238E27FC236}">
                  <a16:creationId xmlns:a16="http://schemas.microsoft.com/office/drawing/2014/main" id="{D3A4056F-7AF3-591A-05E8-7C965B1FA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702" y="3486441"/>
              <a:ext cx="4949264" cy="2970619"/>
            </a:xfrm>
            <a:prstGeom prst="rect">
              <a:avLst/>
            </a:prstGeom>
          </p:spPr>
        </p:pic>
        <p:sp>
          <p:nvSpPr>
            <p:cNvPr id="13" name="Rectangle 12">
              <a:extLst>
                <a:ext uri="{FF2B5EF4-FFF2-40B4-BE49-F238E27FC236}">
                  <a16:creationId xmlns:a16="http://schemas.microsoft.com/office/drawing/2014/main" id="{BD11E7F5-DC24-40C8-0579-583A961DE40A}"/>
                </a:ext>
              </a:extLst>
            </p:cNvPr>
            <p:cNvSpPr/>
            <p:nvPr/>
          </p:nvSpPr>
          <p:spPr>
            <a:xfrm>
              <a:off x="10268607" y="5948855"/>
              <a:ext cx="872359" cy="5082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9B2FB860-DFB5-55D0-5740-95878F0AC736}"/>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79854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6CEBD-9EEA-E115-9966-3D4CD05FA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020B6-2D33-DB12-9CF4-88C7381BA895}"/>
              </a:ext>
            </a:extLst>
          </p:cNvPr>
          <p:cNvSpPr>
            <a:spLocks noGrp="1"/>
          </p:cNvSpPr>
          <p:nvPr>
            <p:ph type="title"/>
          </p:nvPr>
        </p:nvSpPr>
        <p:spPr/>
        <p:txBody>
          <a:bodyPr/>
          <a:lstStyle/>
          <a:p>
            <a:r>
              <a:rPr lang="fr-FR" dirty="0"/>
              <a:t>Désinformation - Histoire</a:t>
            </a:r>
            <a:endParaRPr lang="en-US" dirty="0"/>
          </a:p>
        </p:txBody>
      </p:sp>
      <p:sp>
        <p:nvSpPr>
          <p:cNvPr id="4" name="Slide Number Placeholder 3">
            <a:extLst>
              <a:ext uri="{FF2B5EF4-FFF2-40B4-BE49-F238E27FC236}">
                <a16:creationId xmlns:a16="http://schemas.microsoft.com/office/drawing/2014/main" id="{5AD17883-14CB-F4E4-DF37-21CB23D1C792}"/>
              </a:ext>
            </a:extLst>
          </p:cNvPr>
          <p:cNvSpPr>
            <a:spLocks noGrp="1"/>
          </p:cNvSpPr>
          <p:nvPr>
            <p:ph type="sldNum" sz="quarter" idx="12"/>
          </p:nvPr>
        </p:nvSpPr>
        <p:spPr/>
        <p:txBody>
          <a:bodyPr/>
          <a:lstStyle/>
          <a:p>
            <a:fld id="{F95E6910-D586-4B1A-BC87-A1DD68C0FBEB}" type="slidenum">
              <a:rPr lang="en-US" smtClean="0"/>
              <a:t>4</a:t>
            </a:fld>
            <a:endParaRPr lang="en-US" dirty="0"/>
          </a:p>
        </p:txBody>
      </p:sp>
      <p:pic>
        <p:nvPicPr>
          <p:cNvPr id="12" name="Picture 11" descr="A screenshot of a cartoon&#10;&#10;AI-generated content may be incorrect.">
            <a:extLst>
              <a:ext uri="{FF2B5EF4-FFF2-40B4-BE49-F238E27FC236}">
                <a16:creationId xmlns:a16="http://schemas.microsoft.com/office/drawing/2014/main" id="{93B89C8B-E161-2362-F363-12F1E94A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81" y="1237987"/>
            <a:ext cx="8229601" cy="5194825"/>
          </a:xfrm>
          <a:prstGeom prst="rect">
            <a:avLst/>
          </a:prstGeom>
        </p:spPr>
      </p:pic>
      <p:sp>
        <p:nvSpPr>
          <p:cNvPr id="3" name="Footer Placeholder 2">
            <a:extLst>
              <a:ext uri="{FF2B5EF4-FFF2-40B4-BE49-F238E27FC236}">
                <a16:creationId xmlns:a16="http://schemas.microsoft.com/office/drawing/2014/main" id="{3E48D4DE-7C32-6F81-DD25-B30E3AB8103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68147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FEF9A-CD51-B704-63C0-D65EA98D2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FD350-6B81-4BEA-3F04-16A746CCE374}"/>
              </a:ext>
            </a:extLst>
          </p:cNvPr>
          <p:cNvSpPr>
            <a:spLocks noGrp="1"/>
          </p:cNvSpPr>
          <p:nvPr>
            <p:ph type="title"/>
          </p:nvPr>
        </p:nvSpPr>
        <p:spPr/>
        <p:txBody>
          <a:bodyPr/>
          <a:lstStyle/>
          <a:p>
            <a:r>
              <a:rPr lang="fr-FR" dirty="0"/>
              <a:t>Désinformation - Histoire</a:t>
            </a:r>
            <a:endParaRPr lang="en-US" dirty="0"/>
          </a:p>
        </p:txBody>
      </p:sp>
      <p:sp>
        <p:nvSpPr>
          <p:cNvPr id="4" name="Slide Number Placeholder 3">
            <a:extLst>
              <a:ext uri="{FF2B5EF4-FFF2-40B4-BE49-F238E27FC236}">
                <a16:creationId xmlns:a16="http://schemas.microsoft.com/office/drawing/2014/main" id="{0BFF8953-C51E-A0DC-5339-81F16C8BA566}"/>
              </a:ext>
            </a:extLst>
          </p:cNvPr>
          <p:cNvSpPr>
            <a:spLocks noGrp="1"/>
          </p:cNvSpPr>
          <p:nvPr>
            <p:ph type="sldNum" sz="quarter" idx="12"/>
          </p:nvPr>
        </p:nvSpPr>
        <p:spPr/>
        <p:txBody>
          <a:bodyPr/>
          <a:lstStyle/>
          <a:p>
            <a:fld id="{F95E6910-D586-4B1A-BC87-A1DD68C0FBEB}" type="slidenum">
              <a:rPr lang="en-US" smtClean="0"/>
              <a:t>5</a:t>
            </a:fld>
            <a:endParaRPr lang="en-US" dirty="0"/>
          </a:p>
        </p:txBody>
      </p:sp>
      <p:grpSp>
        <p:nvGrpSpPr>
          <p:cNvPr id="19" name="Group 18">
            <a:extLst>
              <a:ext uri="{FF2B5EF4-FFF2-40B4-BE49-F238E27FC236}">
                <a16:creationId xmlns:a16="http://schemas.microsoft.com/office/drawing/2014/main" id="{2A95535A-D3FE-977D-F059-9E85AB40A76D}"/>
              </a:ext>
            </a:extLst>
          </p:cNvPr>
          <p:cNvGrpSpPr/>
          <p:nvPr/>
        </p:nvGrpSpPr>
        <p:grpSpPr>
          <a:xfrm>
            <a:off x="330306" y="1246808"/>
            <a:ext cx="11699553" cy="4910445"/>
            <a:chOff x="330306" y="751508"/>
            <a:chExt cx="11699553" cy="4910445"/>
          </a:xfrm>
        </p:grpSpPr>
        <p:grpSp>
          <p:nvGrpSpPr>
            <p:cNvPr id="14" name="Group 13">
              <a:extLst>
                <a:ext uri="{FF2B5EF4-FFF2-40B4-BE49-F238E27FC236}">
                  <a16:creationId xmlns:a16="http://schemas.microsoft.com/office/drawing/2014/main" id="{D7943782-972E-3965-6BD4-7DDBEA5973C9}"/>
                </a:ext>
              </a:extLst>
            </p:cNvPr>
            <p:cNvGrpSpPr/>
            <p:nvPr/>
          </p:nvGrpSpPr>
          <p:grpSpPr>
            <a:xfrm>
              <a:off x="330306" y="1335314"/>
              <a:ext cx="11699553" cy="4326639"/>
              <a:chOff x="330306" y="1233714"/>
              <a:chExt cx="11699553" cy="4326639"/>
            </a:xfrm>
          </p:grpSpPr>
          <p:cxnSp>
            <p:nvCxnSpPr>
              <p:cNvPr id="15" name="Straight Connector 14">
                <a:extLst>
                  <a:ext uri="{FF2B5EF4-FFF2-40B4-BE49-F238E27FC236}">
                    <a16:creationId xmlns:a16="http://schemas.microsoft.com/office/drawing/2014/main" id="{E8DD3F14-D05B-6F2B-D398-64594BB42DE4}"/>
                  </a:ext>
                </a:extLst>
              </p:cNvPr>
              <p:cNvCxnSpPr>
                <a:cxnSpLocks/>
              </p:cNvCxnSpPr>
              <p:nvPr/>
            </p:nvCxnSpPr>
            <p:spPr>
              <a:xfrm>
                <a:off x="6134100" y="1233714"/>
                <a:ext cx="0" cy="4326639"/>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CA627974-9EEC-E67D-2E6B-D37733D57981}"/>
                  </a:ext>
                </a:extLst>
              </p:cNvPr>
              <p:cNvSpPr txBox="1"/>
              <p:nvPr/>
            </p:nvSpPr>
            <p:spPr>
              <a:xfrm>
                <a:off x="330306" y="1585194"/>
                <a:ext cx="5578255" cy="3739485"/>
              </a:xfrm>
              <a:prstGeom prst="rect">
                <a:avLst/>
              </a:prstGeom>
              <a:noFill/>
            </p:spPr>
            <p:txBody>
              <a:bodyPr wrap="square" rtlCol="0">
                <a:spAutoFit/>
              </a:bodyPr>
              <a:lstStyle/>
              <a:p>
                <a:pPr lvl="0" eaLnBrk="0" fontAlgn="base" hangingPunct="0">
                  <a:spcBef>
                    <a:spcPct val="0"/>
                  </a:spcBef>
                  <a:spcAft>
                    <a:spcPts val="600"/>
                  </a:spcAft>
                </a:pPr>
                <a:r>
                  <a:rPr lang="en-US" altLang="en-US" dirty="0">
                    <a:solidFill>
                      <a:srgbClr val="0070C0"/>
                    </a:solidFill>
                  </a:rPr>
                  <a:t>Mélange </a:t>
                </a:r>
                <a:r>
                  <a:rPr lang="en-US" altLang="en-US" dirty="0" err="1">
                    <a:solidFill>
                      <a:srgbClr val="0070C0"/>
                    </a:solidFill>
                  </a:rPr>
                  <a:t>calibré</a:t>
                </a:r>
                <a:r>
                  <a:rPr lang="en-US" altLang="en-US" dirty="0">
                    <a:solidFill>
                      <a:srgbClr val="0070C0"/>
                    </a:solidFill>
                  </a:rPr>
                  <a:t> de </a:t>
                </a:r>
                <a:r>
                  <a:rPr lang="en-US" altLang="en-US" dirty="0" err="1">
                    <a:solidFill>
                      <a:srgbClr val="0070C0"/>
                    </a:solidFill>
                  </a:rPr>
                  <a:t>vrai</a:t>
                </a:r>
                <a:r>
                  <a:rPr lang="en-US" altLang="en-US" dirty="0">
                    <a:solidFill>
                      <a:srgbClr val="0070C0"/>
                    </a:solidFill>
                  </a:rPr>
                  <a:t> et de faux </a:t>
                </a:r>
              </a:p>
              <a:p>
                <a:pPr marL="285750" indent="-285750" eaLnBrk="0" fontAlgn="base" hangingPunct="0">
                  <a:lnSpc>
                    <a:spcPct val="100000"/>
                  </a:lnSpc>
                  <a:spcBef>
                    <a:spcPct val="0"/>
                  </a:spcBef>
                  <a:spcAft>
                    <a:spcPts val="1800"/>
                  </a:spcAft>
                  <a:buFont typeface="Arial" panose="020B0604020202020204" pitchFamily="34" charset="0"/>
                  <a:buChar char="•"/>
                </a:pPr>
                <a:r>
                  <a:rPr lang="en-US" altLang="en-US" sz="1600" dirty="0">
                    <a:solidFill>
                      <a:schemeClr val="bg2">
                        <a:lumMod val="25000"/>
                      </a:schemeClr>
                    </a:solidFill>
                  </a:rPr>
                  <a:t>Duper </a:t>
                </a:r>
                <a:r>
                  <a:rPr lang="en-US" altLang="en-US" sz="1600" dirty="0" err="1">
                    <a:solidFill>
                      <a:schemeClr val="bg2">
                        <a:lumMod val="25000"/>
                      </a:schemeClr>
                    </a:solidFill>
                  </a:rPr>
                  <a:t>en</a:t>
                </a:r>
                <a:r>
                  <a:rPr lang="en-US" altLang="en-US" sz="1600" dirty="0">
                    <a:solidFill>
                      <a:schemeClr val="bg2">
                        <a:lumMod val="25000"/>
                      </a:schemeClr>
                    </a:solidFill>
                  </a:rPr>
                  <a:t> </a:t>
                </a:r>
                <a:r>
                  <a:rPr lang="en-US" altLang="en-US" sz="1600" dirty="0" err="1">
                    <a:solidFill>
                      <a:schemeClr val="bg2">
                        <a:lumMod val="25000"/>
                      </a:schemeClr>
                    </a:solidFill>
                  </a:rPr>
                  <a:t>noyant</a:t>
                </a:r>
                <a:r>
                  <a:rPr lang="en-US" altLang="en-US" sz="1600" dirty="0">
                    <a:solidFill>
                      <a:schemeClr val="bg2">
                        <a:lumMod val="25000"/>
                      </a:schemeClr>
                    </a:solidFill>
                  </a:rPr>
                  <a:t> un faux message dans du </a:t>
                </a:r>
                <a:r>
                  <a:rPr lang="en-US" altLang="en-US" sz="1600" dirty="0" err="1">
                    <a:solidFill>
                      <a:schemeClr val="bg2">
                        <a:lumMod val="25000"/>
                      </a:schemeClr>
                    </a:solidFill>
                  </a:rPr>
                  <a:t>vrai</a:t>
                </a:r>
                <a:r>
                  <a:rPr lang="en-US" altLang="en-US" sz="1600" dirty="0">
                    <a:solidFill>
                      <a:schemeClr val="bg2">
                        <a:lumMod val="25000"/>
                      </a:schemeClr>
                    </a:solidFill>
                  </a:rPr>
                  <a:t> (Sun Tzu)</a:t>
                </a:r>
              </a:p>
              <a:p>
                <a:pPr lvl="0" eaLnBrk="0" fontAlgn="base" hangingPunct="0">
                  <a:spcBef>
                    <a:spcPct val="0"/>
                  </a:spcBef>
                  <a:spcAft>
                    <a:spcPts val="600"/>
                  </a:spcAft>
                </a:pPr>
                <a:r>
                  <a:rPr lang="en-US" altLang="en-US" dirty="0">
                    <a:solidFill>
                      <a:srgbClr val="0070C0"/>
                    </a:solidFill>
                  </a:rPr>
                  <a:t>Accusations </a:t>
                </a:r>
                <a:r>
                  <a:rPr lang="en-US" altLang="en-US" dirty="0" err="1">
                    <a:solidFill>
                      <a:srgbClr val="0070C0"/>
                    </a:solidFill>
                  </a:rPr>
                  <a:t>mensongères</a:t>
                </a:r>
                <a:endParaRPr lang="en-US" altLang="en-US" dirty="0">
                  <a:solidFill>
                    <a:srgbClr val="0070C0"/>
                  </a:solidFill>
                </a:endParaRPr>
              </a:p>
              <a:p>
                <a:pPr marL="285750" indent="-285750" eaLnBrk="0" fontAlgn="base" hangingPunct="0">
                  <a:lnSpc>
                    <a:spcPct val="100000"/>
                  </a:lnSpc>
                  <a:spcBef>
                    <a:spcPct val="0"/>
                  </a:spcBef>
                  <a:spcAft>
                    <a:spcPts val="1800"/>
                  </a:spcAft>
                  <a:buFont typeface="Arial" panose="020B0604020202020204" pitchFamily="34" charset="0"/>
                  <a:buChar char="•"/>
                </a:pPr>
                <a:r>
                  <a:rPr lang="en-US" altLang="en-US" sz="1600" dirty="0" err="1">
                    <a:solidFill>
                      <a:schemeClr val="bg2">
                        <a:lumMod val="25000"/>
                      </a:schemeClr>
                    </a:solidFill>
                  </a:rPr>
                  <a:t>Susciter</a:t>
                </a:r>
                <a:r>
                  <a:rPr lang="en-US" altLang="en-US" sz="1600" dirty="0">
                    <a:solidFill>
                      <a:schemeClr val="bg2">
                        <a:lumMod val="25000"/>
                      </a:schemeClr>
                    </a:solidFill>
                  </a:rPr>
                  <a:t> de la </a:t>
                </a:r>
                <a:r>
                  <a:rPr lang="en-US" altLang="en-US" sz="1600" dirty="0" err="1">
                    <a:solidFill>
                      <a:schemeClr val="bg2">
                        <a:lumMod val="25000"/>
                      </a:schemeClr>
                    </a:solidFill>
                  </a:rPr>
                  <a:t>polarisation</a:t>
                </a:r>
                <a:r>
                  <a:rPr lang="en-US" altLang="en-US" sz="1600" dirty="0">
                    <a:solidFill>
                      <a:schemeClr val="bg2">
                        <a:lumMod val="25000"/>
                      </a:schemeClr>
                    </a:solidFill>
                  </a:rPr>
                  <a:t> </a:t>
                </a:r>
                <a:r>
                  <a:rPr lang="en-US" altLang="en-US" sz="1600" dirty="0" err="1">
                    <a:solidFill>
                      <a:schemeClr val="bg2">
                        <a:lumMod val="25000"/>
                      </a:schemeClr>
                    </a:solidFill>
                  </a:rPr>
                  <a:t>émotionnelle</a:t>
                </a:r>
                <a:r>
                  <a:rPr lang="en-US" altLang="en-US" sz="1600" dirty="0">
                    <a:solidFill>
                      <a:schemeClr val="bg2">
                        <a:lumMod val="25000"/>
                      </a:schemeClr>
                    </a:solidFill>
                  </a:rPr>
                  <a:t> pour justifier violence </a:t>
                </a:r>
                <a:r>
                  <a:rPr lang="en-US" altLang="en-US" sz="1600" dirty="0" err="1">
                    <a:solidFill>
                      <a:schemeClr val="bg2">
                        <a:lumMod val="25000"/>
                      </a:schemeClr>
                    </a:solidFill>
                  </a:rPr>
                  <a:t>ou</a:t>
                </a:r>
                <a:r>
                  <a:rPr lang="en-US" altLang="en-US" sz="1600" dirty="0">
                    <a:solidFill>
                      <a:schemeClr val="bg2">
                        <a:lumMod val="25000"/>
                      </a:schemeClr>
                    </a:solidFill>
                  </a:rPr>
                  <a:t> exclusion (</a:t>
                </a:r>
                <a:r>
                  <a:rPr lang="en-US" altLang="en-US" sz="1600" dirty="0" err="1">
                    <a:solidFill>
                      <a:schemeClr val="bg2">
                        <a:lumMod val="25000"/>
                      </a:schemeClr>
                    </a:solidFill>
                  </a:rPr>
                  <a:t>Chrétiens</a:t>
                </a:r>
                <a:r>
                  <a:rPr lang="en-US" altLang="en-US" sz="1600" dirty="0">
                    <a:solidFill>
                      <a:schemeClr val="bg2">
                        <a:lumMod val="25000"/>
                      </a:schemeClr>
                    </a:solidFill>
                  </a:rPr>
                  <a:t> à Rome, </a:t>
                </a:r>
                <a:r>
                  <a:rPr lang="en-US" altLang="en-US" sz="1600" dirty="0" err="1">
                    <a:solidFill>
                      <a:schemeClr val="bg2">
                        <a:lumMod val="25000"/>
                      </a:schemeClr>
                    </a:solidFill>
                  </a:rPr>
                  <a:t>Juifs</a:t>
                </a:r>
                <a:r>
                  <a:rPr lang="en-US" altLang="en-US" sz="1600" dirty="0">
                    <a:solidFill>
                      <a:schemeClr val="bg2">
                        <a:lumMod val="25000"/>
                      </a:schemeClr>
                    </a:solidFill>
                  </a:rPr>
                  <a:t>, étrangers)</a:t>
                </a:r>
              </a:p>
              <a:p>
                <a:pPr lvl="0" eaLnBrk="0" fontAlgn="base" hangingPunct="0">
                  <a:spcBef>
                    <a:spcPct val="0"/>
                  </a:spcBef>
                  <a:spcAft>
                    <a:spcPts val="600"/>
                  </a:spcAft>
                </a:pPr>
                <a:r>
                  <a:rPr lang="en-US" altLang="en-US" dirty="0" err="1">
                    <a:solidFill>
                      <a:srgbClr val="0070C0"/>
                    </a:solidFill>
                  </a:rPr>
                  <a:t>Rumeurs</a:t>
                </a:r>
                <a:r>
                  <a:rPr lang="en-US" altLang="en-US" dirty="0">
                    <a:solidFill>
                      <a:srgbClr val="0070C0"/>
                    </a:solidFill>
                  </a:rPr>
                  <a:t> </a:t>
                </a:r>
                <a:r>
                  <a:rPr lang="en-US" altLang="en-US" dirty="0" err="1">
                    <a:solidFill>
                      <a:srgbClr val="0070C0"/>
                    </a:solidFill>
                  </a:rPr>
                  <a:t>sociales</a:t>
                </a:r>
                <a:r>
                  <a:rPr lang="en-US" altLang="en-US" dirty="0">
                    <a:solidFill>
                      <a:srgbClr val="0070C0"/>
                    </a:solidFill>
                  </a:rPr>
                  <a:t> </a:t>
                </a:r>
                <a:r>
                  <a:rPr lang="en-US" altLang="en-US" dirty="0" err="1">
                    <a:solidFill>
                      <a:srgbClr val="0070C0"/>
                    </a:solidFill>
                  </a:rPr>
                  <a:t>ou</a:t>
                </a:r>
                <a:r>
                  <a:rPr lang="en-US" altLang="en-US" dirty="0">
                    <a:solidFill>
                      <a:srgbClr val="0070C0"/>
                    </a:solidFill>
                  </a:rPr>
                  <a:t> politiques</a:t>
                </a:r>
              </a:p>
              <a:p>
                <a:pPr marL="285750" indent="-285750" eaLnBrk="0" fontAlgn="base" hangingPunct="0">
                  <a:lnSpc>
                    <a:spcPct val="100000"/>
                  </a:lnSpc>
                  <a:spcBef>
                    <a:spcPct val="0"/>
                  </a:spcBef>
                  <a:spcAft>
                    <a:spcPts val="1800"/>
                  </a:spcAft>
                  <a:buFont typeface="Arial" panose="020B0604020202020204" pitchFamily="34" charset="0"/>
                  <a:buChar char="•"/>
                </a:pPr>
                <a:r>
                  <a:rPr lang="en-US" altLang="en-US" sz="1600" dirty="0" err="1">
                    <a:solidFill>
                      <a:schemeClr val="bg2">
                        <a:lumMod val="25000"/>
                      </a:schemeClr>
                    </a:solidFill>
                  </a:rPr>
                  <a:t>Créer</a:t>
                </a:r>
                <a:r>
                  <a:rPr lang="en-US" altLang="en-US" sz="1600" dirty="0">
                    <a:solidFill>
                      <a:schemeClr val="bg2">
                        <a:lumMod val="25000"/>
                      </a:schemeClr>
                    </a:solidFill>
                  </a:rPr>
                  <a:t> de </a:t>
                </a:r>
                <a:r>
                  <a:rPr lang="en-US" altLang="en-US" sz="1600" dirty="0" err="1">
                    <a:solidFill>
                      <a:schemeClr val="bg2">
                        <a:lumMod val="25000"/>
                      </a:schemeClr>
                    </a:solidFill>
                  </a:rPr>
                  <a:t>l’instabilité</a:t>
                </a:r>
                <a:r>
                  <a:rPr lang="en-US" altLang="en-US" sz="1600" dirty="0">
                    <a:solidFill>
                      <a:schemeClr val="bg2">
                        <a:lumMod val="25000"/>
                      </a:schemeClr>
                    </a:solidFill>
                  </a:rPr>
                  <a:t> (</a:t>
                </a:r>
                <a:r>
                  <a:rPr lang="en-US" altLang="en-US" sz="1600" dirty="0" err="1">
                    <a:solidFill>
                      <a:schemeClr val="bg2">
                        <a:lumMod val="25000"/>
                      </a:schemeClr>
                    </a:solidFill>
                  </a:rPr>
                  <a:t>Barberousse</a:t>
                </a:r>
                <a:r>
                  <a:rPr lang="en-US" altLang="en-US" sz="1600" dirty="0">
                    <a:solidFill>
                      <a:schemeClr val="bg2">
                        <a:lumMod val="25000"/>
                      </a:schemeClr>
                    </a:solidFill>
                  </a:rPr>
                  <a:t>)</a:t>
                </a:r>
              </a:p>
              <a:p>
                <a:pPr lvl="0" eaLnBrk="0" fontAlgn="base" hangingPunct="0">
                  <a:spcBef>
                    <a:spcPct val="0"/>
                  </a:spcBef>
                  <a:spcAft>
                    <a:spcPts val="600"/>
                  </a:spcAft>
                </a:pPr>
                <a:r>
                  <a:rPr lang="en-US" altLang="en-US" dirty="0">
                    <a:solidFill>
                      <a:srgbClr val="0070C0"/>
                    </a:solidFill>
                  </a:rPr>
                  <a:t>Pamphlets et manipulation de </a:t>
                </a:r>
                <a:r>
                  <a:rPr lang="en-US" altLang="en-US" dirty="0" err="1">
                    <a:solidFill>
                      <a:srgbClr val="0070C0"/>
                    </a:solidFill>
                  </a:rPr>
                  <a:t>l’opinion</a:t>
                </a:r>
                <a:r>
                  <a:rPr lang="en-US" altLang="en-US" dirty="0">
                    <a:solidFill>
                      <a:srgbClr val="0070C0"/>
                    </a:solidFill>
                  </a:rPr>
                  <a:t> </a:t>
                </a:r>
                <a:r>
                  <a:rPr lang="en-US" altLang="en-US" dirty="0" err="1">
                    <a:solidFill>
                      <a:srgbClr val="0070C0"/>
                    </a:solidFill>
                  </a:rPr>
                  <a:t>publique</a:t>
                </a:r>
                <a:endParaRPr lang="en-US" altLang="en-US" dirty="0">
                  <a:solidFill>
                    <a:srgbClr val="0070C0"/>
                  </a:solidFill>
                </a:endParaRPr>
              </a:p>
              <a:p>
                <a:pPr marL="285750" indent="-285750" eaLnBrk="0" fontAlgn="base" hangingPunct="0">
                  <a:lnSpc>
                    <a:spcPct val="100000"/>
                  </a:lnSpc>
                  <a:spcBef>
                    <a:spcPct val="0"/>
                  </a:spcBef>
                  <a:spcAft>
                    <a:spcPts val="600"/>
                  </a:spcAft>
                  <a:buFont typeface="Arial" panose="020B0604020202020204" pitchFamily="34" charset="0"/>
                  <a:buChar char="•"/>
                </a:pPr>
                <a:r>
                  <a:rPr lang="en-US" altLang="en-US" sz="1600" dirty="0" err="1">
                    <a:solidFill>
                      <a:schemeClr val="bg2">
                        <a:lumMod val="25000"/>
                      </a:schemeClr>
                    </a:solidFill>
                  </a:rPr>
                  <a:t>Manipuler</a:t>
                </a:r>
                <a:r>
                  <a:rPr lang="en-US" altLang="en-US" sz="1600" dirty="0">
                    <a:solidFill>
                      <a:schemeClr val="bg2">
                        <a:lumMod val="25000"/>
                      </a:schemeClr>
                    </a:solidFill>
                  </a:rPr>
                  <a:t> </a:t>
                </a:r>
                <a:r>
                  <a:rPr lang="en-US" altLang="en-US" sz="1600" dirty="0" err="1">
                    <a:solidFill>
                      <a:schemeClr val="bg2">
                        <a:lumMod val="25000"/>
                      </a:schemeClr>
                    </a:solidFill>
                  </a:rPr>
                  <a:t>l’opinion</a:t>
                </a:r>
                <a:r>
                  <a:rPr lang="en-US" altLang="en-US" sz="1600" dirty="0">
                    <a:solidFill>
                      <a:schemeClr val="bg2">
                        <a:lumMod val="25000"/>
                      </a:schemeClr>
                    </a:solidFill>
                  </a:rPr>
                  <a:t> via une simplification </a:t>
                </a:r>
                <a:r>
                  <a:rPr lang="en-US" altLang="en-US" sz="1600" dirty="0" err="1">
                    <a:solidFill>
                      <a:schemeClr val="bg2">
                        <a:lumMod val="25000"/>
                      </a:schemeClr>
                    </a:solidFill>
                  </a:rPr>
                  <a:t>volontaire</a:t>
                </a:r>
                <a:r>
                  <a:rPr lang="en-US" altLang="en-US" sz="1600" dirty="0">
                    <a:solidFill>
                      <a:schemeClr val="bg2">
                        <a:lumMod val="25000"/>
                      </a:schemeClr>
                    </a:solidFill>
                  </a:rPr>
                  <a:t>, narration </a:t>
                </a:r>
                <a:r>
                  <a:rPr lang="en-US" altLang="en-US" sz="1600" dirty="0" err="1">
                    <a:solidFill>
                      <a:schemeClr val="bg2">
                        <a:lumMod val="25000"/>
                      </a:schemeClr>
                    </a:solidFill>
                  </a:rPr>
                  <a:t>partiale</a:t>
                </a:r>
                <a:r>
                  <a:rPr lang="en-US" altLang="en-US" sz="1600" dirty="0">
                    <a:solidFill>
                      <a:schemeClr val="bg2">
                        <a:lumMod val="25000"/>
                      </a:schemeClr>
                    </a:solidFill>
                  </a:rPr>
                  <a:t>, caricature (Paragraph Men)</a:t>
                </a:r>
              </a:p>
            </p:txBody>
          </p:sp>
          <p:sp>
            <p:nvSpPr>
              <p:cNvPr id="17" name="TextBox 16">
                <a:extLst>
                  <a:ext uri="{FF2B5EF4-FFF2-40B4-BE49-F238E27FC236}">
                    <a16:creationId xmlns:a16="http://schemas.microsoft.com/office/drawing/2014/main" id="{DD5C4D71-5086-C4F8-F077-98155407B376}"/>
                  </a:ext>
                </a:extLst>
              </p:cNvPr>
              <p:cNvSpPr txBox="1"/>
              <p:nvPr/>
            </p:nvSpPr>
            <p:spPr>
              <a:xfrm>
                <a:off x="6451604" y="1405369"/>
                <a:ext cx="5578255" cy="4078039"/>
              </a:xfrm>
              <a:prstGeom prst="rect">
                <a:avLst/>
              </a:prstGeom>
              <a:noFill/>
            </p:spPr>
            <p:txBody>
              <a:bodyPr wrap="square" rtlCol="0">
                <a:spAutoFit/>
              </a:bodyPr>
              <a:lstStyle/>
              <a:p>
                <a:pPr lvl="0" eaLnBrk="0" fontAlgn="base" hangingPunct="0">
                  <a:spcBef>
                    <a:spcPct val="0"/>
                  </a:spcBef>
                  <a:spcAft>
                    <a:spcPts val="600"/>
                  </a:spcAft>
                </a:pPr>
                <a:r>
                  <a:rPr lang="en-US" altLang="en-US" dirty="0" err="1">
                    <a:solidFill>
                      <a:srgbClr val="0070C0"/>
                    </a:solidFill>
                  </a:rPr>
                  <a:t>Propagande</a:t>
                </a:r>
                <a:r>
                  <a:rPr lang="en-US" altLang="en-US" dirty="0">
                    <a:solidFill>
                      <a:srgbClr val="0070C0"/>
                    </a:solidFill>
                  </a:rPr>
                  <a:t> </a:t>
                </a:r>
              </a:p>
              <a:p>
                <a:pPr marL="285750" lvl="0" indent="-285750" eaLnBrk="0" fontAlgn="base" hangingPunct="0">
                  <a:spcBef>
                    <a:spcPct val="0"/>
                  </a:spcBef>
                  <a:spcAft>
                    <a:spcPts val="1800"/>
                  </a:spcAft>
                  <a:buFont typeface="Arial" panose="020B0604020202020204" pitchFamily="34" charset="0"/>
                  <a:buChar char="•"/>
                </a:pPr>
                <a:r>
                  <a:rPr lang="en-US" altLang="en-US" sz="1600" dirty="0">
                    <a:solidFill>
                      <a:schemeClr val="bg2">
                        <a:lumMod val="25000"/>
                      </a:schemeClr>
                    </a:solidFill>
                  </a:rPr>
                  <a:t>Modeler les </a:t>
                </a:r>
                <a:r>
                  <a:rPr lang="en-US" altLang="en-US" sz="1600" dirty="0" err="1">
                    <a:solidFill>
                      <a:schemeClr val="bg2">
                        <a:lumMod val="25000"/>
                      </a:schemeClr>
                    </a:solidFill>
                  </a:rPr>
                  <a:t>représentations</a:t>
                </a:r>
                <a:r>
                  <a:rPr lang="en-US" altLang="en-US" sz="1600" dirty="0">
                    <a:solidFill>
                      <a:schemeClr val="bg2">
                        <a:lumMod val="25000"/>
                      </a:schemeClr>
                    </a:solidFill>
                  </a:rPr>
                  <a:t> collectives </a:t>
                </a:r>
                <a:r>
                  <a:rPr lang="en-US" altLang="en-US" sz="1600" dirty="0" err="1">
                    <a:solidFill>
                      <a:schemeClr val="bg2">
                        <a:lumMod val="25000"/>
                      </a:schemeClr>
                    </a:solidFill>
                  </a:rPr>
                  <a:t>en</a:t>
                </a:r>
                <a:r>
                  <a:rPr lang="en-US" altLang="en-US" sz="1600" dirty="0">
                    <a:solidFill>
                      <a:schemeClr val="bg2">
                        <a:lumMod val="25000"/>
                      </a:schemeClr>
                    </a:solidFill>
                  </a:rPr>
                  <a:t> </a:t>
                </a:r>
                <a:r>
                  <a:rPr lang="en-US" altLang="en-US" sz="1600" dirty="0" err="1">
                    <a:solidFill>
                      <a:schemeClr val="bg2">
                        <a:lumMod val="25000"/>
                      </a:schemeClr>
                    </a:solidFill>
                  </a:rPr>
                  <a:t>contrôlant</a:t>
                </a:r>
                <a:r>
                  <a:rPr lang="en-US" altLang="en-US" sz="1600" dirty="0">
                    <a:solidFill>
                      <a:schemeClr val="bg2">
                        <a:lumMod val="25000"/>
                      </a:schemeClr>
                    </a:solidFill>
                  </a:rPr>
                  <a:t> le </a:t>
                </a:r>
                <a:r>
                  <a:rPr lang="en-US" altLang="en-US" sz="1600" dirty="0" err="1">
                    <a:solidFill>
                      <a:schemeClr val="bg2">
                        <a:lumMod val="25000"/>
                      </a:schemeClr>
                    </a:solidFill>
                  </a:rPr>
                  <a:t>récit</a:t>
                </a:r>
                <a:r>
                  <a:rPr lang="en-US" altLang="en-US" sz="1600" dirty="0">
                    <a:solidFill>
                      <a:schemeClr val="bg2">
                        <a:lumMod val="25000"/>
                      </a:schemeClr>
                    </a:solidFill>
                  </a:rPr>
                  <a:t> (Nazis)</a:t>
                </a:r>
              </a:p>
              <a:p>
                <a:pPr lvl="0" eaLnBrk="0" fontAlgn="base" hangingPunct="0">
                  <a:spcBef>
                    <a:spcPct val="0"/>
                  </a:spcBef>
                  <a:spcAft>
                    <a:spcPts val="600"/>
                  </a:spcAft>
                </a:pPr>
                <a:r>
                  <a:rPr lang="en-US" altLang="en-US" dirty="0">
                    <a:solidFill>
                      <a:srgbClr val="0070C0"/>
                    </a:solidFill>
                  </a:rPr>
                  <a:t>Manipulation </a:t>
                </a:r>
                <a:r>
                  <a:rPr lang="en-US" altLang="en-US" dirty="0" err="1">
                    <a:solidFill>
                      <a:srgbClr val="0070C0"/>
                    </a:solidFill>
                  </a:rPr>
                  <a:t>médiatique</a:t>
                </a:r>
                <a:r>
                  <a:rPr lang="en-US" altLang="en-US" dirty="0">
                    <a:solidFill>
                      <a:srgbClr val="0070C0"/>
                    </a:solidFill>
                  </a:rPr>
                  <a:t> de </a:t>
                </a:r>
                <a:r>
                  <a:rPr lang="en-US" altLang="en-US" dirty="0" err="1">
                    <a:solidFill>
                      <a:srgbClr val="0070C0"/>
                    </a:solidFill>
                  </a:rPr>
                  <a:t>l’information</a:t>
                </a:r>
                <a:endParaRPr lang="en-US" altLang="en-US" dirty="0">
                  <a:solidFill>
                    <a:srgbClr val="0070C0"/>
                  </a:solidFill>
                </a:endParaRPr>
              </a:p>
              <a:p>
                <a:pPr marL="285750" indent="-285750" eaLnBrk="0" fontAlgn="base" hangingPunct="0">
                  <a:spcBef>
                    <a:spcPct val="0"/>
                  </a:spcBef>
                  <a:spcAft>
                    <a:spcPts val="1800"/>
                  </a:spcAft>
                  <a:buFont typeface="Arial" panose="020B0604020202020204" pitchFamily="34" charset="0"/>
                  <a:buChar char="•"/>
                </a:pPr>
                <a:r>
                  <a:rPr lang="en-US" altLang="en-US" sz="1600" dirty="0">
                    <a:solidFill>
                      <a:schemeClr val="bg2">
                        <a:lumMod val="25000"/>
                      </a:schemeClr>
                    </a:solidFill>
                  </a:rPr>
                  <a:t>Manipulation du </a:t>
                </a:r>
                <a:r>
                  <a:rPr lang="en-US" altLang="en-US" sz="1600" dirty="0" err="1">
                    <a:solidFill>
                      <a:schemeClr val="bg2">
                        <a:lumMod val="25000"/>
                      </a:schemeClr>
                    </a:solidFill>
                  </a:rPr>
                  <a:t>cadrage</a:t>
                </a:r>
                <a:r>
                  <a:rPr lang="en-US" altLang="en-US" sz="1600" dirty="0">
                    <a:solidFill>
                      <a:schemeClr val="bg2">
                        <a:lumMod val="25000"/>
                      </a:schemeClr>
                    </a:solidFill>
                  </a:rPr>
                  <a:t> </a:t>
                </a:r>
                <a:r>
                  <a:rPr lang="en-US" altLang="en-US" sz="1600" dirty="0" err="1">
                    <a:solidFill>
                      <a:schemeClr val="bg2">
                        <a:lumMod val="25000"/>
                      </a:schemeClr>
                    </a:solidFill>
                  </a:rPr>
                  <a:t>ou</a:t>
                </a:r>
                <a:r>
                  <a:rPr lang="en-US" altLang="en-US" sz="1600" dirty="0">
                    <a:solidFill>
                      <a:schemeClr val="bg2">
                        <a:lumMod val="25000"/>
                      </a:schemeClr>
                    </a:solidFill>
                  </a:rPr>
                  <a:t> du </a:t>
                </a:r>
                <a:r>
                  <a:rPr lang="en-US" altLang="en-US" sz="1600" dirty="0" err="1">
                    <a:solidFill>
                      <a:schemeClr val="bg2">
                        <a:lumMod val="25000"/>
                      </a:schemeClr>
                    </a:solidFill>
                  </a:rPr>
                  <a:t>contexte</a:t>
                </a:r>
                <a:r>
                  <a:rPr lang="en-US" altLang="en-US" sz="1600" dirty="0">
                    <a:solidFill>
                      <a:schemeClr val="bg2">
                        <a:lumMod val="25000"/>
                      </a:schemeClr>
                    </a:solidFill>
                  </a:rPr>
                  <a:t> (</a:t>
                </a:r>
                <a:r>
                  <a:rPr lang="en-US" altLang="en-US" sz="1600" dirty="0" err="1">
                    <a:solidFill>
                      <a:schemeClr val="bg2">
                        <a:lumMod val="25000"/>
                      </a:schemeClr>
                    </a:solidFill>
                  </a:rPr>
                  <a:t>Pizzagate</a:t>
                </a:r>
                <a:r>
                  <a:rPr lang="en-US" altLang="en-US" sz="1600" dirty="0">
                    <a:solidFill>
                      <a:schemeClr val="bg2">
                        <a:lumMod val="25000"/>
                      </a:schemeClr>
                    </a:solidFill>
                  </a:rPr>
                  <a:t>)</a:t>
                </a:r>
              </a:p>
              <a:p>
                <a:pPr lvl="0" eaLnBrk="0" fontAlgn="base" hangingPunct="0">
                  <a:spcBef>
                    <a:spcPct val="0"/>
                  </a:spcBef>
                  <a:spcAft>
                    <a:spcPts val="600"/>
                  </a:spcAft>
                </a:pPr>
                <a:r>
                  <a:rPr lang="en-US" altLang="en-US" dirty="0">
                    <a:solidFill>
                      <a:srgbClr val="0070C0"/>
                    </a:solidFill>
                  </a:rPr>
                  <a:t>Manufacture de faux documents</a:t>
                </a:r>
              </a:p>
              <a:p>
                <a:pPr marL="285750" lvl="0" indent="-285750" eaLnBrk="0" fontAlgn="base" hangingPunct="0">
                  <a:spcBef>
                    <a:spcPct val="0"/>
                  </a:spcBef>
                  <a:spcAft>
                    <a:spcPts val="1800"/>
                  </a:spcAft>
                  <a:buFont typeface="Arial" panose="020B0604020202020204" pitchFamily="34" charset="0"/>
                  <a:buChar char="•"/>
                </a:pPr>
                <a:r>
                  <a:rPr lang="en-US" altLang="en-US" sz="1600" dirty="0">
                    <a:solidFill>
                      <a:schemeClr val="bg2">
                        <a:lumMod val="25000"/>
                      </a:schemeClr>
                    </a:solidFill>
                  </a:rPr>
                  <a:t>Construction </a:t>
                </a:r>
                <a:r>
                  <a:rPr lang="en-US" altLang="en-US" sz="1600" dirty="0" err="1">
                    <a:solidFill>
                      <a:schemeClr val="bg2">
                        <a:lumMod val="25000"/>
                      </a:schemeClr>
                    </a:solidFill>
                  </a:rPr>
                  <a:t>complète</a:t>
                </a:r>
                <a:r>
                  <a:rPr lang="en-US" altLang="en-US" sz="1600" dirty="0">
                    <a:solidFill>
                      <a:schemeClr val="bg2">
                        <a:lumMod val="25000"/>
                      </a:schemeClr>
                    </a:solidFill>
                  </a:rPr>
                  <a:t> </a:t>
                </a:r>
                <a:r>
                  <a:rPr lang="en-US" altLang="en-US" sz="1600" dirty="0" err="1">
                    <a:solidFill>
                      <a:schemeClr val="bg2">
                        <a:lumMod val="25000"/>
                      </a:schemeClr>
                    </a:solidFill>
                  </a:rPr>
                  <a:t>d’une</a:t>
                </a:r>
                <a:r>
                  <a:rPr lang="en-US" altLang="en-US" sz="1600" dirty="0">
                    <a:solidFill>
                      <a:schemeClr val="bg2">
                        <a:lumMod val="25000"/>
                      </a:schemeClr>
                    </a:solidFill>
                  </a:rPr>
                  <a:t> prevue (</a:t>
                </a:r>
                <a:r>
                  <a:rPr lang="en-US" altLang="en-US" sz="1600" dirty="0" err="1">
                    <a:solidFill>
                      <a:schemeClr val="bg2">
                        <a:lumMod val="25000"/>
                      </a:schemeClr>
                    </a:solidFill>
                  </a:rPr>
                  <a:t>Protocoles</a:t>
                </a:r>
                <a:r>
                  <a:rPr lang="en-US" altLang="en-US" sz="1600" dirty="0">
                    <a:solidFill>
                      <a:schemeClr val="bg2">
                        <a:lumMod val="25000"/>
                      </a:schemeClr>
                    </a:solidFill>
                  </a:rPr>
                  <a:t> des Sages de Sion)</a:t>
                </a:r>
              </a:p>
              <a:p>
                <a:pPr lvl="0" eaLnBrk="0" fontAlgn="base" hangingPunct="0">
                  <a:spcBef>
                    <a:spcPct val="0"/>
                  </a:spcBef>
                  <a:spcAft>
                    <a:spcPts val="600"/>
                  </a:spcAft>
                </a:pPr>
                <a:r>
                  <a:rPr lang="en-US" altLang="en-US" dirty="0">
                    <a:solidFill>
                      <a:srgbClr val="0070C0"/>
                    </a:solidFill>
                  </a:rPr>
                  <a:t>Messages courts, </a:t>
                </a:r>
                <a:r>
                  <a:rPr lang="en-US" altLang="en-US" dirty="0" err="1">
                    <a:solidFill>
                      <a:srgbClr val="0070C0"/>
                    </a:solidFill>
                  </a:rPr>
                  <a:t>émotionnels</a:t>
                </a:r>
                <a:r>
                  <a:rPr lang="en-US" altLang="en-US" dirty="0">
                    <a:solidFill>
                      <a:srgbClr val="0070C0"/>
                    </a:solidFill>
                  </a:rPr>
                  <a:t>, </a:t>
                </a:r>
                <a:r>
                  <a:rPr lang="en-US" altLang="en-US" dirty="0" err="1">
                    <a:solidFill>
                      <a:srgbClr val="0070C0"/>
                    </a:solidFill>
                  </a:rPr>
                  <a:t>viraux</a:t>
                </a:r>
                <a:endParaRPr lang="en-US" altLang="en-US" dirty="0">
                  <a:solidFill>
                    <a:srgbClr val="0070C0"/>
                  </a:solidFill>
                </a:endParaRPr>
              </a:p>
              <a:p>
                <a:pPr marL="285750" lvl="0" indent="-285750" eaLnBrk="0" fontAlgn="base" hangingPunct="0">
                  <a:spcBef>
                    <a:spcPct val="0"/>
                  </a:spcBef>
                  <a:spcAft>
                    <a:spcPts val="600"/>
                  </a:spcAft>
                  <a:buFont typeface="Arial" panose="020B0604020202020204" pitchFamily="34" charset="0"/>
                  <a:buChar char="•"/>
                </a:pPr>
                <a:r>
                  <a:rPr lang="en-US" altLang="en-US" sz="1600" dirty="0" err="1">
                    <a:solidFill>
                      <a:schemeClr val="bg2">
                        <a:lumMod val="25000"/>
                      </a:schemeClr>
                    </a:solidFill>
                  </a:rPr>
                  <a:t>Occuper</a:t>
                </a:r>
                <a:r>
                  <a:rPr lang="en-US" altLang="en-US" sz="1600" dirty="0">
                    <a:solidFill>
                      <a:schemeClr val="bg2">
                        <a:lumMod val="25000"/>
                      </a:schemeClr>
                    </a:solidFill>
                  </a:rPr>
                  <a:t> </a:t>
                </a:r>
                <a:r>
                  <a:rPr lang="en-US" altLang="en-US" sz="1600" dirty="0" err="1">
                    <a:solidFill>
                      <a:schemeClr val="bg2">
                        <a:lumMod val="25000"/>
                      </a:schemeClr>
                    </a:solidFill>
                  </a:rPr>
                  <a:t>l’espace</a:t>
                </a:r>
                <a:r>
                  <a:rPr lang="en-US" altLang="en-US" sz="1600" dirty="0">
                    <a:solidFill>
                      <a:schemeClr val="bg2">
                        <a:lumMod val="25000"/>
                      </a:schemeClr>
                    </a:solidFill>
                  </a:rPr>
                  <a:t> mental et </a:t>
                </a:r>
                <a:r>
                  <a:rPr lang="en-US" altLang="en-US" sz="1600" dirty="0" err="1">
                    <a:solidFill>
                      <a:schemeClr val="bg2">
                        <a:lumMod val="25000"/>
                      </a:schemeClr>
                    </a:solidFill>
                  </a:rPr>
                  <a:t>médiatique</a:t>
                </a:r>
                <a:r>
                  <a:rPr lang="en-US" altLang="en-US" sz="1600" dirty="0">
                    <a:solidFill>
                      <a:schemeClr val="bg2">
                        <a:lumMod val="25000"/>
                      </a:schemeClr>
                    </a:solidFill>
                  </a:rPr>
                  <a:t> par saturation affective (Post-truth politics)</a:t>
                </a:r>
              </a:p>
            </p:txBody>
          </p:sp>
        </p:grpSp>
        <p:sp>
          <p:nvSpPr>
            <p:cNvPr id="18" name="TextBox 17">
              <a:extLst>
                <a:ext uri="{FF2B5EF4-FFF2-40B4-BE49-F238E27FC236}">
                  <a16:creationId xmlns:a16="http://schemas.microsoft.com/office/drawing/2014/main" id="{49D08567-3840-48E0-5C0C-26E4F3F0105C}"/>
                </a:ext>
              </a:extLst>
            </p:cNvPr>
            <p:cNvSpPr txBox="1"/>
            <p:nvPr/>
          </p:nvSpPr>
          <p:spPr>
            <a:xfrm>
              <a:off x="4038601" y="751508"/>
              <a:ext cx="4152897" cy="369332"/>
            </a:xfrm>
            <a:prstGeom prst="rect">
              <a:avLst/>
            </a:prstGeom>
            <a:noFill/>
          </p:spPr>
          <p:txBody>
            <a:bodyPr wrap="square" rtlCol="0">
              <a:spAutoFit/>
            </a:bodyPr>
            <a:lstStyle/>
            <a:p>
              <a:pPr algn="ctr"/>
              <a:r>
                <a:rPr lang="fr-FR" dirty="0"/>
                <a:t>L’auteur (</a:t>
              </a:r>
              <a:r>
                <a:rPr lang="fr-FR" dirty="0">
                  <a:hlinkClick r:id="rId2"/>
                </a:rPr>
                <a:t>Stéphane Le Bras</a:t>
              </a:r>
              <a:r>
                <a:rPr lang="fr-FR" dirty="0"/>
                <a:t>) rapporte:</a:t>
              </a:r>
              <a:endParaRPr lang="en-US" dirty="0"/>
            </a:p>
          </p:txBody>
        </p:sp>
      </p:grpSp>
      <p:pic>
        <p:nvPicPr>
          <p:cNvPr id="3" name="Picture 2" descr="A screenshot of a cartoon&#10;&#10;AI-generated content may be incorrect.">
            <a:extLst>
              <a:ext uri="{FF2B5EF4-FFF2-40B4-BE49-F238E27FC236}">
                <a16:creationId xmlns:a16="http://schemas.microsoft.com/office/drawing/2014/main" id="{DDC3B146-E1B9-620D-824B-13CB26888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249" y="252154"/>
            <a:ext cx="3151445" cy="1989307"/>
          </a:xfrm>
          <a:prstGeom prst="rect">
            <a:avLst/>
          </a:prstGeom>
        </p:spPr>
      </p:pic>
      <p:sp>
        <p:nvSpPr>
          <p:cNvPr id="5" name="Footer Placeholder 4">
            <a:extLst>
              <a:ext uri="{FF2B5EF4-FFF2-40B4-BE49-F238E27FC236}">
                <a16:creationId xmlns:a16="http://schemas.microsoft.com/office/drawing/2014/main" id="{328D0F1D-A1CC-520A-AE66-55E86C9D435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0762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E131A-B701-4BE4-5DB0-7B636EEC61AF}"/>
            </a:ext>
          </a:extLst>
        </p:cNvPr>
        <p:cNvGrpSpPr/>
        <p:nvPr/>
      </p:nvGrpSpPr>
      <p:grpSpPr>
        <a:xfrm>
          <a:off x="0" y="0"/>
          <a:ext cx="0" cy="0"/>
          <a:chOff x="0" y="0"/>
          <a:chExt cx="0" cy="0"/>
        </a:xfrm>
      </p:grpSpPr>
      <p:pic>
        <p:nvPicPr>
          <p:cNvPr id="21" name="Picture 20" descr="A screenshot of a survey&#10;&#10;AI-generated content may be incorrect.">
            <a:extLst>
              <a:ext uri="{FF2B5EF4-FFF2-40B4-BE49-F238E27FC236}">
                <a16:creationId xmlns:a16="http://schemas.microsoft.com/office/drawing/2014/main" id="{7FFEEBA5-6E0A-0CA8-EB64-806CEF4AF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241" y="996051"/>
            <a:ext cx="5596909" cy="4929437"/>
          </a:xfrm>
          <a:prstGeom prst="rect">
            <a:avLst/>
          </a:prstGeom>
        </p:spPr>
      </p:pic>
      <p:sp>
        <p:nvSpPr>
          <p:cNvPr id="2" name="Titre 1">
            <a:extLst>
              <a:ext uri="{FF2B5EF4-FFF2-40B4-BE49-F238E27FC236}">
                <a16:creationId xmlns:a16="http://schemas.microsoft.com/office/drawing/2014/main" id="{934C6ACD-1C36-40BC-1D16-8242FBFB5116}"/>
              </a:ext>
            </a:extLst>
          </p:cNvPr>
          <p:cNvSpPr>
            <a:spLocks noGrp="1"/>
          </p:cNvSpPr>
          <p:nvPr>
            <p:ph type="title"/>
          </p:nvPr>
        </p:nvSpPr>
        <p:spPr>
          <a:xfrm>
            <a:off x="838200" y="0"/>
            <a:ext cx="8051800" cy="1325563"/>
          </a:xfrm>
        </p:spPr>
        <p:txBody>
          <a:bodyPr anchor="ctr"/>
          <a:lstStyle/>
          <a:p>
            <a:r>
              <a:rPr lang="en-US" dirty="0" err="1">
                <a:cs typeface="Segoe UI" panose="020B0502040204020203" pitchFamily="34" charset="0"/>
              </a:rPr>
              <a:t>Désinformations</a:t>
            </a:r>
            <a:r>
              <a:rPr lang="en-US" dirty="0">
                <a:cs typeface="Segoe UI" panose="020B0502040204020203" pitchFamily="34" charset="0"/>
              </a:rPr>
              <a:t> – </a:t>
            </a:r>
            <a:r>
              <a:rPr lang="en-US" dirty="0" err="1">
                <a:cs typeface="Segoe UI" panose="020B0502040204020203" pitchFamily="34" charset="0"/>
              </a:rPr>
              <a:t>Typologie</a:t>
            </a:r>
            <a:r>
              <a:rPr lang="en-US" dirty="0">
                <a:cs typeface="Segoe UI" panose="020B0502040204020203" pitchFamily="34" charset="0"/>
              </a:rPr>
              <a:t> I</a:t>
            </a:r>
          </a:p>
        </p:txBody>
      </p:sp>
      <p:sp>
        <p:nvSpPr>
          <p:cNvPr id="3" name="Espace réservé du numéro de diapositive 2">
            <a:extLst>
              <a:ext uri="{FF2B5EF4-FFF2-40B4-BE49-F238E27FC236}">
                <a16:creationId xmlns:a16="http://schemas.microsoft.com/office/drawing/2014/main" id="{D33C70E3-69E8-17F0-F39E-09FEFCD8C5F9}"/>
              </a:ext>
            </a:extLst>
          </p:cNvPr>
          <p:cNvSpPr>
            <a:spLocks noGrp="1"/>
          </p:cNvSpPr>
          <p:nvPr>
            <p:ph type="sldNum" sz="quarter" idx="12"/>
          </p:nvPr>
        </p:nvSpPr>
        <p:spPr/>
        <p:txBody>
          <a:bodyPr>
            <a:normAutofit/>
          </a:bodyPr>
          <a:lstStyle/>
          <a:p>
            <a:fld id="{6E4CE53B-3A12-47B5-B341-AC2563D5D4A4}" type="slidenum">
              <a:rPr lang="fr-FR" smtClean="0">
                <a:solidFill>
                  <a:schemeClr val="bg1"/>
                </a:solidFill>
                <a:latin typeface="Segoe UI Symbol" panose="020B0502040204020203" pitchFamily="34" charset="0"/>
                <a:ea typeface="Segoe UI Symbol" panose="020B0502040204020203" pitchFamily="34" charset="0"/>
              </a:rPr>
              <a:t>6</a:t>
            </a:fld>
            <a:endParaRPr lang="fr-FR" dirty="0">
              <a:solidFill>
                <a:schemeClr val="bg1"/>
              </a:solidFill>
              <a:latin typeface="Segoe UI Symbol" panose="020B0502040204020203" pitchFamily="34" charset="0"/>
              <a:ea typeface="Segoe UI Symbol" panose="020B0502040204020203" pitchFamily="34" charset="0"/>
            </a:endParaRPr>
          </a:p>
        </p:txBody>
      </p:sp>
      <p:pic>
        <p:nvPicPr>
          <p:cNvPr id="12" name="Picture 11" descr="A screenshot of a computer&#10;&#10;AI-generated content may be incorrect.">
            <a:extLst>
              <a:ext uri="{FF2B5EF4-FFF2-40B4-BE49-F238E27FC236}">
                <a16:creationId xmlns:a16="http://schemas.microsoft.com/office/drawing/2014/main" id="{FAA03A29-D438-AC93-9F15-5C18C5070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41" y="1478964"/>
            <a:ext cx="5596909" cy="2379231"/>
          </a:xfrm>
          <a:prstGeom prst="rect">
            <a:avLst/>
          </a:prstGeom>
        </p:spPr>
      </p:pic>
      <p:grpSp>
        <p:nvGrpSpPr>
          <p:cNvPr id="19" name="Group 18">
            <a:extLst>
              <a:ext uri="{FF2B5EF4-FFF2-40B4-BE49-F238E27FC236}">
                <a16:creationId xmlns:a16="http://schemas.microsoft.com/office/drawing/2014/main" id="{1F86DFD4-86FE-9203-81A4-2DF1E7794EC2}"/>
              </a:ext>
            </a:extLst>
          </p:cNvPr>
          <p:cNvGrpSpPr/>
          <p:nvPr/>
        </p:nvGrpSpPr>
        <p:grpSpPr>
          <a:xfrm>
            <a:off x="162141" y="4112314"/>
            <a:ext cx="5596909" cy="2101200"/>
            <a:chOff x="162141" y="4188514"/>
            <a:chExt cx="5596909" cy="2101200"/>
          </a:xfrm>
        </p:grpSpPr>
        <p:pic>
          <p:nvPicPr>
            <p:cNvPr id="17" name="Picture 16" descr="A screenshot of a computer&#10;&#10;AI-generated content may be incorrect.">
              <a:extLst>
                <a:ext uri="{FF2B5EF4-FFF2-40B4-BE49-F238E27FC236}">
                  <a16:creationId xmlns:a16="http://schemas.microsoft.com/office/drawing/2014/main" id="{8800D459-E685-00CB-CBD0-B088C65C2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41" y="4188514"/>
              <a:ext cx="5596909" cy="1880169"/>
            </a:xfrm>
            <a:prstGeom prst="rect">
              <a:avLst/>
            </a:prstGeom>
          </p:spPr>
        </p:pic>
        <p:sp>
          <p:nvSpPr>
            <p:cNvPr id="18" name="TextBox 17">
              <a:extLst>
                <a:ext uri="{FF2B5EF4-FFF2-40B4-BE49-F238E27FC236}">
                  <a16:creationId xmlns:a16="http://schemas.microsoft.com/office/drawing/2014/main" id="{2AAF3C8C-F78A-4215-10E4-4661848A255F}"/>
                </a:ext>
              </a:extLst>
            </p:cNvPr>
            <p:cNvSpPr txBox="1"/>
            <p:nvPr/>
          </p:nvSpPr>
          <p:spPr>
            <a:xfrm>
              <a:off x="1150845" y="5981937"/>
              <a:ext cx="3619500" cy="307777"/>
            </a:xfrm>
            <a:prstGeom prst="rect">
              <a:avLst/>
            </a:prstGeom>
            <a:noFill/>
          </p:spPr>
          <p:txBody>
            <a:bodyPr wrap="square" rtlCol="0">
              <a:spAutoFit/>
            </a:bodyPr>
            <a:lstStyle/>
            <a:p>
              <a:r>
                <a:rPr lang="fr-FR" sz="1400" dirty="0" err="1">
                  <a:solidFill>
                    <a:schemeClr val="bg2">
                      <a:lumMod val="25000"/>
                    </a:schemeClr>
                  </a:solidFill>
                </a:rPr>
                <a:t>Kapantai</a:t>
              </a:r>
              <a:r>
                <a:rPr lang="fr-FR" sz="1400" dirty="0">
                  <a:solidFill>
                    <a:schemeClr val="bg2">
                      <a:lumMod val="25000"/>
                    </a:schemeClr>
                  </a:solidFill>
                </a:rPr>
                <a:t> et al., 2021. </a:t>
              </a:r>
              <a:r>
                <a:rPr lang="fr-FR" sz="1400" i="1" dirty="0">
                  <a:solidFill>
                    <a:schemeClr val="bg2">
                      <a:lumMod val="25000"/>
                    </a:schemeClr>
                  </a:solidFill>
                </a:rPr>
                <a:t>New Media &amp; Society</a:t>
              </a:r>
              <a:endParaRPr lang="en-US" sz="1400" i="1" dirty="0">
                <a:solidFill>
                  <a:schemeClr val="bg2">
                    <a:lumMod val="25000"/>
                  </a:schemeClr>
                </a:solidFill>
              </a:endParaRPr>
            </a:p>
          </p:txBody>
        </p:sp>
      </p:grpSp>
      <p:sp>
        <p:nvSpPr>
          <p:cNvPr id="4" name="Footer Placeholder 3">
            <a:extLst>
              <a:ext uri="{FF2B5EF4-FFF2-40B4-BE49-F238E27FC236}">
                <a16:creationId xmlns:a16="http://schemas.microsoft.com/office/drawing/2014/main" id="{5175357D-8243-5029-B4F8-63883B34C4C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28835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37277-BC91-47DD-9DDA-BA4DC8C2ED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82AD23-EC06-6AFD-4986-A9E7FCC8EBB3}"/>
              </a:ext>
            </a:extLst>
          </p:cNvPr>
          <p:cNvSpPr>
            <a:spLocks noGrp="1"/>
          </p:cNvSpPr>
          <p:nvPr>
            <p:ph type="title"/>
          </p:nvPr>
        </p:nvSpPr>
        <p:spPr>
          <a:xfrm>
            <a:off x="838200" y="0"/>
            <a:ext cx="8051800" cy="1325563"/>
          </a:xfrm>
        </p:spPr>
        <p:txBody>
          <a:bodyPr anchor="ctr"/>
          <a:lstStyle/>
          <a:p>
            <a:r>
              <a:rPr lang="en-US" dirty="0" err="1">
                <a:cs typeface="Segoe UI" panose="020B0502040204020203" pitchFamily="34" charset="0"/>
              </a:rPr>
              <a:t>Désinformations</a:t>
            </a:r>
            <a:r>
              <a:rPr lang="en-US" dirty="0">
                <a:cs typeface="Segoe UI" panose="020B0502040204020203" pitchFamily="34" charset="0"/>
              </a:rPr>
              <a:t> – </a:t>
            </a:r>
            <a:r>
              <a:rPr lang="en-US" dirty="0" err="1">
                <a:cs typeface="Segoe UI" panose="020B0502040204020203" pitchFamily="34" charset="0"/>
              </a:rPr>
              <a:t>Typologie</a:t>
            </a:r>
            <a:r>
              <a:rPr lang="en-US" dirty="0">
                <a:cs typeface="Segoe UI" panose="020B0502040204020203" pitchFamily="34" charset="0"/>
              </a:rPr>
              <a:t> I</a:t>
            </a:r>
          </a:p>
        </p:txBody>
      </p:sp>
      <p:sp>
        <p:nvSpPr>
          <p:cNvPr id="3" name="Espace réservé du numéro de diapositive 2">
            <a:extLst>
              <a:ext uri="{FF2B5EF4-FFF2-40B4-BE49-F238E27FC236}">
                <a16:creationId xmlns:a16="http://schemas.microsoft.com/office/drawing/2014/main" id="{BAB9CE60-502B-8A9B-5F0D-F60B2474B1AA}"/>
              </a:ext>
            </a:extLst>
          </p:cNvPr>
          <p:cNvSpPr>
            <a:spLocks noGrp="1"/>
          </p:cNvSpPr>
          <p:nvPr>
            <p:ph type="sldNum" sz="quarter" idx="12"/>
          </p:nvPr>
        </p:nvSpPr>
        <p:spPr/>
        <p:txBody>
          <a:bodyPr>
            <a:normAutofit/>
          </a:bodyPr>
          <a:lstStyle/>
          <a:p>
            <a:fld id="{6E4CE53B-3A12-47B5-B341-AC2563D5D4A4}" type="slidenum">
              <a:rPr lang="fr-FR" smtClean="0">
                <a:solidFill>
                  <a:schemeClr val="bg1"/>
                </a:solidFill>
                <a:latin typeface="Segoe UI Symbol" panose="020B0502040204020203" pitchFamily="34" charset="0"/>
                <a:ea typeface="Segoe UI Symbol" panose="020B0502040204020203" pitchFamily="34" charset="0"/>
              </a:rPr>
              <a:t>7</a:t>
            </a:fld>
            <a:endParaRPr lang="fr-FR" dirty="0">
              <a:solidFill>
                <a:schemeClr val="bg1"/>
              </a:solidFill>
              <a:latin typeface="Segoe UI Symbol" panose="020B0502040204020203" pitchFamily="34" charset="0"/>
              <a:ea typeface="Segoe UI Symbol" panose="020B0502040204020203" pitchFamily="34" charset="0"/>
            </a:endParaRPr>
          </a:p>
        </p:txBody>
      </p:sp>
      <p:sp>
        <p:nvSpPr>
          <p:cNvPr id="9" name="TextBox 8">
            <a:extLst>
              <a:ext uri="{FF2B5EF4-FFF2-40B4-BE49-F238E27FC236}">
                <a16:creationId xmlns:a16="http://schemas.microsoft.com/office/drawing/2014/main" id="{E0F77A75-0EDE-A33A-24C0-84FE6F255546}"/>
              </a:ext>
            </a:extLst>
          </p:cNvPr>
          <p:cNvSpPr txBox="1"/>
          <p:nvPr/>
        </p:nvSpPr>
        <p:spPr>
          <a:xfrm>
            <a:off x="6296241" y="2536700"/>
            <a:ext cx="5819560" cy="2939266"/>
          </a:xfrm>
          <a:prstGeom prst="rect">
            <a:avLst/>
          </a:prstGeom>
          <a:noFill/>
        </p:spPr>
        <p:txBody>
          <a:bodyPr wrap="square" rtlCol="0">
            <a:spAutoFit/>
          </a:bodyPr>
          <a:lstStyle/>
          <a:p>
            <a:pPr lvl="0" eaLnBrk="0" fontAlgn="base" hangingPunct="0">
              <a:spcBef>
                <a:spcPct val="0"/>
              </a:spcBef>
              <a:spcAft>
                <a:spcPts val="600"/>
              </a:spcAft>
            </a:pPr>
            <a:r>
              <a:rPr lang="en-US" altLang="en-US" sz="2000" dirty="0">
                <a:solidFill>
                  <a:schemeClr val="bg2">
                    <a:lumMod val="25000"/>
                  </a:schemeClr>
                </a:solidFill>
              </a:rPr>
              <a:t>Transversal: </a:t>
            </a:r>
          </a:p>
          <a:p>
            <a:pPr marL="285750" lvl="0" indent="-285750" eaLnBrk="0" fontAlgn="base" hangingPunct="0">
              <a:spcBef>
                <a:spcPct val="0"/>
              </a:spcBef>
              <a:spcAft>
                <a:spcPts val="600"/>
              </a:spcAft>
              <a:buFont typeface="Arial" panose="020B0604020202020204" pitchFamily="34" charset="0"/>
              <a:buChar char="•"/>
            </a:pPr>
            <a:r>
              <a:rPr lang="en-US" altLang="en-US" sz="2000" dirty="0" err="1">
                <a:solidFill>
                  <a:schemeClr val="bg2">
                    <a:lumMod val="25000"/>
                  </a:schemeClr>
                </a:solidFill>
              </a:rPr>
              <a:t>Sélection</a:t>
            </a:r>
            <a:r>
              <a:rPr lang="en-US" altLang="en-US" sz="2000" dirty="0">
                <a:solidFill>
                  <a:schemeClr val="bg2">
                    <a:lumMod val="25000"/>
                  </a:schemeClr>
                </a:solidFill>
              </a:rPr>
              <a:t> </a:t>
            </a:r>
            <a:r>
              <a:rPr lang="en-US" altLang="en-US" sz="2000" dirty="0" err="1">
                <a:solidFill>
                  <a:schemeClr val="bg2">
                    <a:lumMod val="25000"/>
                  </a:schemeClr>
                </a:solidFill>
              </a:rPr>
              <a:t>partielle</a:t>
            </a:r>
            <a:r>
              <a:rPr lang="en-US" altLang="en-US" sz="2000" dirty="0">
                <a:solidFill>
                  <a:schemeClr val="bg2">
                    <a:lumMod val="25000"/>
                  </a:schemeClr>
                </a:solidFill>
              </a:rPr>
              <a:t> des faits (cherry picking) </a:t>
            </a:r>
          </a:p>
          <a:p>
            <a:pPr marL="285750" lvl="0" indent="-285750" eaLnBrk="0" fontAlgn="base" hangingPunct="0">
              <a:spcBef>
                <a:spcPct val="0"/>
              </a:spcBef>
              <a:spcAft>
                <a:spcPts val="600"/>
              </a:spcAft>
              <a:buFont typeface="Arial" panose="020B0604020202020204" pitchFamily="34" charset="0"/>
              <a:buChar char="•"/>
            </a:pPr>
            <a:r>
              <a:rPr lang="en-US" altLang="en-US" sz="2000" dirty="0">
                <a:solidFill>
                  <a:schemeClr val="bg2">
                    <a:lumMod val="25000"/>
                  </a:schemeClr>
                </a:solidFill>
              </a:rPr>
              <a:t>Omission </a:t>
            </a:r>
            <a:r>
              <a:rPr lang="en-US" altLang="en-US" sz="2000" dirty="0" err="1">
                <a:solidFill>
                  <a:schemeClr val="bg2">
                    <a:lumMod val="25000"/>
                  </a:schemeClr>
                </a:solidFill>
              </a:rPr>
              <a:t>délibérée</a:t>
            </a:r>
            <a:r>
              <a:rPr lang="en-US" altLang="en-US" sz="2000" dirty="0">
                <a:solidFill>
                  <a:schemeClr val="bg2">
                    <a:lumMod val="25000"/>
                  </a:schemeClr>
                </a:solidFill>
              </a:rPr>
              <a:t> du </a:t>
            </a:r>
            <a:r>
              <a:rPr lang="en-US" altLang="en-US" sz="2000" dirty="0" err="1">
                <a:solidFill>
                  <a:schemeClr val="bg2">
                    <a:lumMod val="25000"/>
                  </a:schemeClr>
                </a:solidFill>
              </a:rPr>
              <a:t>contexte</a:t>
            </a:r>
            <a:endParaRPr lang="en-US" altLang="en-US" sz="2000" dirty="0">
              <a:solidFill>
                <a:schemeClr val="bg2">
                  <a:lumMod val="25000"/>
                </a:schemeClr>
              </a:solidFill>
            </a:endParaRPr>
          </a:p>
          <a:p>
            <a:pPr marL="285750" lvl="0" indent="-285750" eaLnBrk="0" fontAlgn="base" hangingPunct="0">
              <a:spcBef>
                <a:spcPct val="0"/>
              </a:spcBef>
              <a:spcAft>
                <a:spcPts val="600"/>
              </a:spcAft>
              <a:buFont typeface="Arial" panose="020B0604020202020204" pitchFamily="34" charset="0"/>
              <a:buChar char="•"/>
            </a:pPr>
            <a:r>
              <a:rPr lang="en-US" altLang="en-US" sz="2000" dirty="0" err="1">
                <a:solidFill>
                  <a:schemeClr val="bg2">
                    <a:lumMod val="25000"/>
                  </a:schemeClr>
                </a:solidFill>
              </a:rPr>
              <a:t>Biais</a:t>
            </a:r>
            <a:r>
              <a:rPr lang="en-US" altLang="en-US" sz="2000" dirty="0">
                <a:solidFill>
                  <a:schemeClr val="bg2">
                    <a:lumMod val="25000"/>
                  </a:schemeClr>
                </a:solidFill>
              </a:rPr>
              <a:t> </a:t>
            </a:r>
            <a:r>
              <a:rPr lang="en-US" altLang="en-US" sz="2000" dirty="0" err="1">
                <a:solidFill>
                  <a:schemeClr val="bg2">
                    <a:lumMod val="25000"/>
                  </a:schemeClr>
                </a:solidFill>
              </a:rPr>
              <a:t>systématiques</a:t>
            </a:r>
            <a:r>
              <a:rPr lang="en-US" altLang="en-US" sz="2000" dirty="0">
                <a:solidFill>
                  <a:schemeClr val="bg2">
                    <a:lumMod val="25000"/>
                  </a:schemeClr>
                </a:solidFill>
              </a:rPr>
              <a:t> de </a:t>
            </a:r>
            <a:r>
              <a:rPr lang="en-US" altLang="en-US" sz="2000" dirty="0" err="1">
                <a:solidFill>
                  <a:schemeClr val="bg2">
                    <a:lumMod val="25000"/>
                  </a:schemeClr>
                </a:solidFill>
              </a:rPr>
              <a:t>cadrage</a:t>
            </a:r>
            <a:r>
              <a:rPr lang="en-US" altLang="en-US" sz="2000" dirty="0">
                <a:solidFill>
                  <a:schemeClr val="bg2">
                    <a:lumMod val="25000"/>
                  </a:schemeClr>
                </a:solidFill>
              </a:rPr>
              <a:t> et de presentation</a:t>
            </a:r>
          </a:p>
          <a:p>
            <a:pPr marL="285750" lvl="0" indent="-285750" eaLnBrk="0" fontAlgn="base" hangingPunct="0">
              <a:spcBef>
                <a:spcPct val="0"/>
              </a:spcBef>
              <a:spcAft>
                <a:spcPts val="600"/>
              </a:spcAft>
              <a:buFont typeface="Arial" panose="020B0604020202020204" pitchFamily="34" charset="0"/>
              <a:buChar char="•"/>
            </a:pPr>
            <a:r>
              <a:rPr lang="en-US" altLang="en-US" sz="2000" dirty="0" err="1">
                <a:solidFill>
                  <a:schemeClr val="bg2">
                    <a:lumMod val="25000"/>
                  </a:schemeClr>
                </a:solidFill>
              </a:rPr>
              <a:t>Répétition</a:t>
            </a:r>
            <a:r>
              <a:rPr lang="en-US" altLang="en-US" sz="2000" dirty="0">
                <a:solidFill>
                  <a:schemeClr val="bg2">
                    <a:lumMod val="25000"/>
                  </a:schemeClr>
                </a:solidFill>
              </a:rPr>
              <a:t> </a:t>
            </a:r>
            <a:r>
              <a:rPr lang="en-US" altLang="en-US" sz="2000" dirty="0" err="1">
                <a:solidFill>
                  <a:schemeClr val="bg2">
                    <a:lumMod val="25000"/>
                  </a:schemeClr>
                </a:solidFill>
              </a:rPr>
              <a:t>d’informations</a:t>
            </a:r>
            <a:r>
              <a:rPr lang="en-US" altLang="en-US" sz="2000" dirty="0">
                <a:solidFill>
                  <a:schemeClr val="bg2">
                    <a:lumMod val="25000"/>
                  </a:schemeClr>
                </a:solidFill>
              </a:rPr>
              <a:t> </a:t>
            </a:r>
            <a:r>
              <a:rPr lang="en-US" altLang="en-US" sz="2000" dirty="0" err="1">
                <a:solidFill>
                  <a:schemeClr val="bg2">
                    <a:lumMod val="25000"/>
                  </a:schemeClr>
                </a:solidFill>
              </a:rPr>
              <a:t>trompeuses</a:t>
            </a:r>
            <a:r>
              <a:rPr lang="en-US" altLang="en-US" sz="2000" dirty="0">
                <a:solidFill>
                  <a:schemeClr val="bg2">
                    <a:lumMod val="25000"/>
                  </a:schemeClr>
                </a:solidFill>
              </a:rPr>
              <a:t> </a:t>
            </a:r>
            <a:r>
              <a:rPr lang="en-US" altLang="en-US" sz="2000" dirty="0" err="1">
                <a:solidFill>
                  <a:schemeClr val="bg2">
                    <a:lumMod val="25000"/>
                  </a:schemeClr>
                </a:solidFill>
              </a:rPr>
              <a:t>mais</a:t>
            </a:r>
            <a:r>
              <a:rPr lang="en-US" altLang="en-US" sz="2000" dirty="0">
                <a:solidFill>
                  <a:schemeClr val="bg2">
                    <a:lumMod val="25000"/>
                  </a:schemeClr>
                </a:solidFill>
              </a:rPr>
              <a:t> </a:t>
            </a:r>
            <a:r>
              <a:rPr lang="en-US" altLang="en-US" sz="2000" dirty="0" err="1">
                <a:solidFill>
                  <a:schemeClr val="bg2">
                    <a:lumMod val="25000"/>
                  </a:schemeClr>
                </a:solidFill>
              </a:rPr>
              <a:t>techniquement</a:t>
            </a:r>
            <a:r>
              <a:rPr lang="en-US" altLang="en-US" sz="2000" dirty="0">
                <a:solidFill>
                  <a:schemeClr val="bg2">
                    <a:lumMod val="25000"/>
                  </a:schemeClr>
                </a:solidFill>
              </a:rPr>
              <a:t> varies</a:t>
            </a:r>
          </a:p>
          <a:p>
            <a:pPr marL="285750" lvl="0" indent="-285750" eaLnBrk="0" fontAlgn="base" hangingPunct="0">
              <a:spcBef>
                <a:spcPct val="0"/>
              </a:spcBef>
              <a:spcAft>
                <a:spcPts val="600"/>
              </a:spcAft>
              <a:buFont typeface="Arial" panose="020B0604020202020204" pitchFamily="34" charset="0"/>
              <a:buChar char="•"/>
            </a:pPr>
            <a:r>
              <a:rPr lang="en-US" altLang="en-US" sz="2000" dirty="0">
                <a:solidFill>
                  <a:schemeClr val="bg2">
                    <a:lumMod val="25000"/>
                  </a:schemeClr>
                </a:solidFill>
              </a:rPr>
              <a:t>etc.</a:t>
            </a:r>
          </a:p>
        </p:txBody>
      </p:sp>
      <p:pic>
        <p:nvPicPr>
          <p:cNvPr id="12" name="Picture 11" descr="A screenshot of a computer&#10;&#10;AI-generated content may be incorrect.">
            <a:extLst>
              <a:ext uri="{FF2B5EF4-FFF2-40B4-BE49-F238E27FC236}">
                <a16:creationId xmlns:a16="http://schemas.microsoft.com/office/drawing/2014/main" id="{A2A36D79-6807-F3D5-1AF5-09D1B9705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41" y="1478964"/>
            <a:ext cx="5596909" cy="2379231"/>
          </a:xfrm>
          <a:prstGeom prst="rect">
            <a:avLst/>
          </a:prstGeom>
        </p:spPr>
      </p:pic>
      <p:grpSp>
        <p:nvGrpSpPr>
          <p:cNvPr id="19" name="Group 18">
            <a:extLst>
              <a:ext uri="{FF2B5EF4-FFF2-40B4-BE49-F238E27FC236}">
                <a16:creationId xmlns:a16="http://schemas.microsoft.com/office/drawing/2014/main" id="{73D34FAA-2492-2D28-BF9C-65302D00AC2F}"/>
              </a:ext>
            </a:extLst>
          </p:cNvPr>
          <p:cNvGrpSpPr/>
          <p:nvPr/>
        </p:nvGrpSpPr>
        <p:grpSpPr>
          <a:xfrm>
            <a:off x="162141" y="4112314"/>
            <a:ext cx="5596909" cy="2101200"/>
            <a:chOff x="162141" y="4188514"/>
            <a:chExt cx="5596909" cy="2101200"/>
          </a:xfrm>
        </p:grpSpPr>
        <p:pic>
          <p:nvPicPr>
            <p:cNvPr id="17" name="Picture 16" descr="A screenshot of a computer&#10;&#10;AI-generated content may be incorrect.">
              <a:extLst>
                <a:ext uri="{FF2B5EF4-FFF2-40B4-BE49-F238E27FC236}">
                  <a16:creationId xmlns:a16="http://schemas.microsoft.com/office/drawing/2014/main" id="{D2D90BAD-F701-A37E-4AF1-3D3AEA817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41" y="4188514"/>
              <a:ext cx="5596909" cy="1880169"/>
            </a:xfrm>
            <a:prstGeom prst="rect">
              <a:avLst/>
            </a:prstGeom>
          </p:spPr>
        </p:pic>
        <p:sp>
          <p:nvSpPr>
            <p:cNvPr id="18" name="TextBox 17">
              <a:extLst>
                <a:ext uri="{FF2B5EF4-FFF2-40B4-BE49-F238E27FC236}">
                  <a16:creationId xmlns:a16="http://schemas.microsoft.com/office/drawing/2014/main" id="{C73E4E8E-FDBD-C45B-47A0-CB5013C56C15}"/>
                </a:ext>
              </a:extLst>
            </p:cNvPr>
            <p:cNvSpPr txBox="1"/>
            <p:nvPr/>
          </p:nvSpPr>
          <p:spPr>
            <a:xfrm>
              <a:off x="1150845" y="5981937"/>
              <a:ext cx="3619500" cy="307777"/>
            </a:xfrm>
            <a:prstGeom prst="rect">
              <a:avLst/>
            </a:prstGeom>
            <a:noFill/>
          </p:spPr>
          <p:txBody>
            <a:bodyPr wrap="square" rtlCol="0">
              <a:spAutoFit/>
            </a:bodyPr>
            <a:lstStyle/>
            <a:p>
              <a:r>
                <a:rPr lang="fr-FR" sz="1400" dirty="0" err="1">
                  <a:solidFill>
                    <a:schemeClr val="bg2">
                      <a:lumMod val="25000"/>
                    </a:schemeClr>
                  </a:solidFill>
                </a:rPr>
                <a:t>Kapantai</a:t>
              </a:r>
              <a:r>
                <a:rPr lang="fr-FR" sz="1400" dirty="0">
                  <a:solidFill>
                    <a:schemeClr val="bg2">
                      <a:lumMod val="25000"/>
                    </a:schemeClr>
                  </a:solidFill>
                </a:rPr>
                <a:t> et al., 2021. </a:t>
              </a:r>
              <a:r>
                <a:rPr lang="fr-FR" sz="1400" i="1" dirty="0">
                  <a:solidFill>
                    <a:schemeClr val="bg2">
                      <a:lumMod val="25000"/>
                    </a:schemeClr>
                  </a:solidFill>
                </a:rPr>
                <a:t>New Media &amp; Society</a:t>
              </a:r>
              <a:endParaRPr lang="en-US" sz="1400" i="1" dirty="0">
                <a:solidFill>
                  <a:schemeClr val="bg2">
                    <a:lumMod val="25000"/>
                  </a:schemeClr>
                </a:solidFill>
              </a:endParaRPr>
            </a:p>
          </p:txBody>
        </p:sp>
      </p:grpSp>
      <p:sp>
        <p:nvSpPr>
          <p:cNvPr id="4" name="Footer Placeholder 3">
            <a:extLst>
              <a:ext uri="{FF2B5EF4-FFF2-40B4-BE49-F238E27FC236}">
                <a16:creationId xmlns:a16="http://schemas.microsoft.com/office/drawing/2014/main" id="{C4E80431-3954-C17E-55AB-E832B061ABB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5861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E2126-219B-58A9-84AE-0DD9A630D88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A3D72A-D448-28FE-9A9C-651A0C30E6A9}"/>
              </a:ext>
            </a:extLst>
          </p:cNvPr>
          <p:cNvSpPr>
            <a:spLocks noGrp="1"/>
          </p:cNvSpPr>
          <p:nvPr>
            <p:ph type="title"/>
          </p:nvPr>
        </p:nvSpPr>
        <p:spPr>
          <a:xfrm>
            <a:off x="838200" y="0"/>
            <a:ext cx="8051800" cy="1325563"/>
          </a:xfrm>
        </p:spPr>
        <p:txBody>
          <a:bodyPr anchor="ctr"/>
          <a:lstStyle/>
          <a:p>
            <a:r>
              <a:rPr lang="en-US" dirty="0" err="1">
                <a:cs typeface="Segoe UI" panose="020B0502040204020203" pitchFamily="34" charset="0"/>
              </a:rPr>
              <a:t>Informations</a:t>
            </a:r>
            <a:r>
              <a:rPr lang="en-US" dirty="0">
                <a:latin typeface="Segoe UI" panose="020B0502040204020203" pitchFamily="34" charset="0"/>
                <a:cs typeface="Segoe UI" panose="020B0502040204020203" pitchFamily="34" charset="0"/>
              </a:rPr>
              <a:t> – </a:t>
            </a:r>
            <a:r>
              <a:rPr lang="en-US" dirty="0" err="1">
                <a:latin typeface="Segoe UI" panose="020B0502040204020203" pitchFamily="34" charset="0"/>
                <a:cs typeface="Segoe UI" panose="020B0502040204020203" pitchFamily="34" charset="0"/>
              </a:rPr>
              <a:t>Typologie</a:t>
            </a:r>
            <a:r>
              <a:rPr lang="en-US" dirty="0">
                <a:latin typeface="Segoe UI" panose="020B0502040204020203" pitchFamily="34" charset="0"/>
                <a:cs typeface="Segoe UI" panose="020B0502040204020203" pitchFamily="34" charset="0"/>
              </a:rPr>
              <a:t> II</a:t>
            </a:r>
          </a:p>
        </p:txBody>
      </p:sp>
      <p:sp>
        <p:nvSpPr>
          <p:cNvPr id="3" name="Espace réservé du numéro de diapositive 2">
            <a:extLst>
              <a:ext uri="{FF2B5EF4-FFF2-40B4-BE49-F238E27FC236}">
                <a16:creationId xmlns:a16="http://schemas.microsoft.com/office/drawing/2014/main" id="{1B6EBA55-1109-B8ED-546E-926DE0116F18}"/>
              </a:ext>
            </a:extLst>
          </p:cNvPr>
          <p:cNvSpPr>
            <a:spLocks noGrp="1"/>
          </p:cNvSpPr>
          <p:nvPr>
            <p:ph type="sldNum" sz="quarter" idx="12"/>
          </p:nvPr>
        </p:nvSpPr>
        <p:spPr/>
        <p:txBody>
          <a:bodyPr>
            <a:normAutofit/>
          </a:bodyPr>
          <a:lstStyle/>
          <a:p>
            <a:fld id="{6E4CE53B-3A12-47B5-B341-AC2563D5D4A4}" type="slidenum">
              <a:rPr lang="fr-FR" smtClean="0">
                <a:solidFill>
                  <a:schemeClr val="bg1"/>
                </a:solidFill>
                <a:latin typeface="Segoe UI Symbol" panose="020B0502040204020203" pitchFamily="34" charset="0"/>
                <a:ea typeface="Segoe UI Symbol" panose="020B0502040204020203" pitchFamily="34" charset="0"/>
              </a:rPr>
              <a:t>8</a:t>
            </a:fld>
            <a:endParaRPr lang="fr-FR" dirty="0">
              <a:solidFill>
                <a:schemeClr val="bg1"/>
              </a:solidFill>
              <a:latin typeface="Segoe UI Symbol" panose="020B0502040204020203" pitchFamily="34" charset="0"/>
              <a:ea typeface="Segoe UI Symbol" panose="020B0502040204020203" pitchFamily="34" charset="0"/>
            </a:endParaRPr>
          </a:p>
        </p:txBody>
      </p:sp>
      <p:sp>
        <p:nvSpPr>
          <p:cNvPr id="9" name="TextBox 8">
            <a:extLst>
              <a:ext uri="{FF2B5EF4-FFF2-40B4-BE49-F238E27FC236}">
                <a16:creationId xmlns:a16="http://schemas.microsoft.com/office/drawing/2014/main" id="{1F361685-DFC6-959C-D437-36A82292C927}"/>
              </a:ext>
            </a:extLst>
          </p:cNvPr>
          <p:cNvSpPr txBox="1"/>
          <p:nvPr/>
        </p:nvSpPr>
        <p:spPr>
          <a:xfrm>
            <a:off x="1441080" y="5947997"/>
            <a:ext cx="9157440" cy="523220"/>
          </a:xfrm>
          <a:prstGeom prst="rect">
            <a:avLst/>
          </a:prstGeom>
          <a:noFill/>
        </p:spPr>
        <p:txBody>
          <a:bodyPr wrap="square" rtlCol="0">
            <a:spAutoFit/>
          </a:bodyPr>
          <a:lstStyle/>
          <a:p>
            <a:pPr lvl="0" algn="ctr" eaLnBrk="0" fontAlgn="base" hangingPunct="0">
              <a:spcBef>
                <a:spcPct val="0"/>
              </a:spcBef>
              <a:spcAft>
                <a:spcPts val="600"/>
              </a:spcAft>
            </a:pPr>
            <a:r>
              <a:rPr lang="en-US" altLang="en-US" sz="2800" dirty="0">
                <a:solidFill>
                  <a:schemeClr val="accent2"/>
                </a:solidFill>
              </a:rPr>
              <a:t>Pas encore de </a:t>
            </a:r>
            <a:r>
              <a:rPr lang="en-US" altLang="en-US" sz="2800" dirty="0" err="1">
                <a:solidFill>
                  <a:schemeClr val="accent2"/>
                </a:solidFill>
              </a:rPr>
              <a:t>typologie</a:t>
            </a:r>
            <a:r>
              <a:rPr lang="en-US" altLang="en-US" sz="2800" dirty="0">
                <a:solidFill>
                  <a:schemeClr val="accent2"/>
                </a:solidFill>
              </a:rPr>
              <a:t> </a:t>
            </a:r>
            <a:r>
              <a:rPr lang="en-US" altLang="en-US" sz="2800" dirty="0" err="1">
                <a:solidFill>
                  <a:schemeClr val="accent2"/>
                </a:solidFill>
              </a:rPr>
              <a:t>consensuelle</a:t>
            </a:r>
            <a:r>
              <a:rPr lang="en-US" altLang="en-US" sz="2800" dirty="0">
                <a:solidFill>
                  <a:schemeClr val="accent2"/>
                </a:solidFill>
              </a:rPr>
              <a:t> à ma connaissance</a:t>
            </a:r>
          </a:p>
        </p:txBody>
      </p:sp>
      <p:sp>
        <p:nvSpPr>
          <p:cNvPr id="5" name="TextBox 4">
            <a:extLst>
              <a:ext uri="{FF2B5EF4-FFF2-40B4-BE49-F238E27FC236}">
                <a16:creationId xmlns:a16="http://schemas.microsoft.com/office/drawing/2014/main" id="{55886E68-511F-4A17-DB89-C7660E24C9E8}"/>
              </a:ext>
            </a:extLst>
          </p:cNvPr>
          <p:cNvSpPr txBox="1"/>
          <p:nvPr/>
        </p:nvSpPr>
        <p:spPr>
          <a:xfrm>
            <a:off x="3342664" y="5532875"/>
            <a:ext cx="5582872" cy="307777"/>
          </a:xfrm>
          <a:prstGeom prst="rect">
            <a:avLst/>
          </a:prstGeom>
          <a:noFill/>
        </p:spPr>
        <p:txBody>
          <a:bodyPr wrap="square">
            <a:spAutoFit/>
          </a:bodyPr>
          <a:lstStyle/>
          <a:p>
            <a:pPr algn="ctr"/>
            <a:r>
              <a:rPr lang="en-US" altLang="en-US" sz="1400" dirty="0" err="1">
                <a:solidFill>
                  <a:schemeClr val="bg2">
                    <a:lumMod val="25000"/>
                  </a:schemeClr>
                </a:solidFill>
              </a:rPr>
              <a:t>Aïmeur</a:t>
            </a:r>
            <a:r>
              <a:rPr lang="en-US" altLang="en-US" sz="1400" dirty="0">
                <a:solidFill>
                  <a:schemeClr val="bg2">
                    <a:lumMod val="25000"/>
                  </a:schemeClr>
                </a:solidFill>
              </a:rPr>
              <a:t>, Amri et Brassard, 2023. </a:t>
            </a:r>
            <a:r>
              <a:rPr lang="en-US" altLang="en-US" sz="1400" i="1" dirty="0">
                <a:solidFill>
                  <a:schemeClr val="bg2">
                    <a:lumMod val="25000"/>
                  </a:schemeClr>
                </a:solidFill>
              </a:rPr>
              <a:t>Social Network Analysis and Mining</a:t>
            </a:r>
            <a:endParaRPr lang="en-US" sz="1400" i="1" dirty="0">
              <a:solidFill>
                <a:schemeClr val="bg2">
                  <a:lumMod val="25000"/>
                </a:schemeClr>
              </a:solidFill>
            </a:endParaRPr>
          </a:p>
        </p:txBody>
      </p:sp>
      <p:pic>
        <p:nvPicPr>
          <p:cNvPr id="7" name="Picture 6" descr="A diagram of information disorder&#10;&#10;AI-generated content may be incorrect.">
            <a:extLst>
              <a:ext uri="{FF2B5EF4-FFF2-40B4-BE49-F238E27FC236}">
                <a16:creationId xmlns:a16="http://schemas.microsoft.com/office/drawing/2014/main" id="{04E6096B-B279-C33E-A3BA-05A4D806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945" y="1078449"/>
            <a:ext cx="6218110" cy="4330700"/>
          </a:xfrm>
          <a:prstGeom prst="rect">
            <a:avLst/>
          </a:prstGeom>
        </p:spPr>
      </p:pic>
      <p:sp>
        <p:nvSpPr>
          <p:cNvPr id="4" name="Footer Placeholder 3">
            <a:extLst>
              <a:ext uri="{FF2B5EF4-FFF2-40B4-BE49-F238E27FC236}">
                <a16:creationId xmlns:a16="http://schemas.microsoft.com/office/drawing/2014/main" id="{739A7728-B3D9-74DB-D9E2-C5AC8B9CBF9F}"/>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11542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8001000" cy="1325563"/>
          </a:xfrm>
        </p:spPr>
        <p:txBody>
          <a:bodyPr anchor="ctr"/>
          <a:lstStyle/>
          <a:p>
            <a:r>
              <a:rPr lang="en-US" dirty="0" err="1">
                <a:cs typeface="Segoe UI" panose="020B0502040204020203" pitchFamily="34" charset="0"/>
              </a:rPr>
              <a:t>Désinformation</a:t>
            </a:r>
            <a:r>
              <a:rPr lang="en-US" dirty="0">
                <a:cs typeface="Segoe UI" panose="020B0502040204020203" pitchFamily="34" charset="0"/>
              </a:rPr>
              <a:t> </a:t>
            </a:r>
            <a:br>
              <a:rPr lang="en-US" dirty="0">
                <a:cs typeface="Segoe UI" panose="020B0502040204020203" pitchFamily="34" charset="0"/>
              </a:rPr>
            </a:br>
            <a:r>
              <a:rPr lang="en-US" dirty="0">
                <a:cs typeface="Segoe UI" panose="020B0502040204020203" pitchFamily="34" charset="0"/>
              </a:rPr>
              <a:t>– </a:t>
            </a:r>
            <a:r>
              <a:rPr lang="en-US" dirty="0" err="1">
                <a:cs typeface="Segoe UI" panose="020B0502040204020203" pitchFamily="34" charset="0"/>
              </a:rPr>
              <a:t>problème</a:t>
            </a:r>
            <a:r>
              <a:rPr lang="en-US" dirty="0">
                <a:cs typeface="Segoe UI" panose="020B0502040204020203" pitchFamily="34" charset="0"/>
              </a:rPr>
              <a:t> </a:t>
            </a:r>
            <a:r>
              <a:rPr lang="en-US" dirty="0" err="1">
                <a:cs typeface="Segoe UI" panose="020B0502040204020203" pitchFamily="34" charset="0"/>
              </a:rPr>
              <a:t>d’incertitude</a:t>
            </a:r>
            <a:endParaRPr lang="en-US" dirty="0">
              <a:cs typeface="Segoe UI" panose="020B0502040204020203" pitchFamily="34" charset="0"/>
            </a:endParaRPr>
          </a:p>
        </p:txBody>
      </p:sp>
      <p:sp>
        <p:nvSpPr>
          <p:cNvPr id="3" name="Espace réservé du numéro de diapositive 2"/>
          <p:cNvSpPr>
            <a:spLocks noGrp="1"/>
          </p:cNvSpPr>
          <p:nvPr>
            <p:ph type="sldNum" sz="quarter" idx="12"/>
          </p:nvPr>
        </p:nvSpPr>
        <p:spPr/>
        <p:txBody>
          <a:bodyPr>
            <a:normAutofit/>
          </a:bodyPr>
          <a:lstStyle/>
          <a:p>
            <a:fld id="{6E4CE53B-3A12-47B5-B341-AC2563D5D4A4}" type="slidenum">
              <a:rPr lang="fr-FR" smtClean="0">
                <a:solidFill>
                  <a:schemeClr val="bg1"/>
                </a:solidFill>
                <a:latin typeface="Segoe UI Symbol" panose="020B0502040204020203" pitchFamily="34" charset="0"/>
                <a:ea typeface="Segoe UI Symbol" panose="020B0502040204020203" pitchFamily="34" charset="0"/>
              </a:rPr>
              <a:t>9</a:t>
            </a:fld>
            <a:endParaRPr lang="fr-FR" dirty="0">
              <a:solidFill>
                <a:schemeClr val="bg1"/>
              </a:solidFill>
              <a:latin typeface="Segoe UI Symbol" panose="020B0502040204020203" pitchFamily="34" charset="0"/>
              <a:ea typeface="Segoe UI Symbol" panose="020B0502040204020203" pitchFamily="34" charset="0"/>
            </a:endParaRPr>
          </a:p>
        </p:txBody>
      </p:sp>
      <p:sp>
        <p:nvSpPr>
          <p:cNvPr id="15" name="TextBox 2"/>
          <p:cNvSpPr txBox="1">
            <a:spLocks/>
          </p:cNvSpPr>
          <p:nvPr/>
        </p:nvSpPr>
        <p:spPr>
          <a:xfrm>
            <a:off x="423863" y="1924463"/>
            <a:ext cx="4509430" cy="1126469"/>
          </a:xfrm>
          <a:prstGeom prst="rect">
            <a:avLst/>
          </a:prstGeom>
          <a:noFill/>
        </p:spPr>
        <p:txBody>
          <a:bodyPr wrap="square" rtlCol="0" anchor="ctr">
            <a:normAutofit/>
          </a:bodyPr>
          <a:lstStyle/>
          <a:p>
            <a:pPr marL="342900" indent="-342900">
              <a:buFont typeface="Arial" panose="020B0604020202020204" pitchFamily="34" charset="0"/>
              <a:buChar char="•"/>
            </a:pPr>
            <a:r>
              <a:rPr lang="fr-FR" sz="2000" dirty="0">
                <a:solidFill>
                  <a:srgbClr val="0070C0"/>
                </a:solidFill>
                <a:ea typeface="Segoe UI Symbol" panose="020B0502040204020203" pitchFamily="34" charset="0"/>
                <a:cs typeface="Segoe UI Light" panose="020B0502040204020203" pitchFamily="34" charset="0"/>
              </a:rPr>
              <a:t>Degré de correspondance aux faits</a:t>
            </a:r>
          </a:p>
          <a:p>
            <a:pPr marL="342900" indent="-342900">
              <a:buFont typeface="Arial" panose="020B0604020202020204" pitchFamily="34" charset="0"/>
              <a:buChar char="•"/>
            </a:pPr>
            <a:r>
              <a:rPr lang="fr-FR" sz="2000" dirty="0">
                <a:solidFill>
                  <a:srgbClr val="0070C0"/>
                </a:solidFill>
                <a:ea typeface="Segoe UI Symbol" panose="020B0502040204020203" pitchFamily="34" charset="0"/>
                <a:cs typeface="Segoe UI Light" panose="020B0502040204020203" pitchFamily="34" charset="0"/>
              </a:rPr>
              <a:t>Intention immédiate de tromper</a:t>
            </a:r>
          </a:p>
          <a:p>
            <a:r>
              <a:rPr lang="fr-FR" sz="1400" dirty="0" err="1">
                <a:solidFill>
                  <a:schemeClr val="bg2">
                    <a:lumMod val="25000"/>
                  </a:schemeClr>
                </a:solidFill>
                <a:ea typeface="Segoe UI Symbol" panose="020B0502040204020203" pitchFamily="34" charset="0"/>
                <a:cs typeface="Segoe UI Light" panose="020B0502040204020203" pitchFamily="34" charset="0"/>
              </a:rPr>
              <a:t>Tandoc</a:t>
            </a:r>
            <a:r>
              <a:rPr lang="fr-FR" sz="1400" dirty="0">
                <a:solidFill>
                  <a:schemeClr val="bg2">
                    <a:lumMod val="25000"/>
                  </a:schemeClr>
                </a:solidFill>
                <a:ea typeface="Segoe UI Symbol" panose="020B0502040204020203" pitchFamily="34" charset="0"/>
                <a:cs typeface="Segoe UI Light" panose="020B0502040204020203" pitchFamily="34" charset="0"/>
              </a:rPr>
              <a:t> et al., 2018. </a:t>
            </a:r>
            <a:r>
              <a:rPr lang="fr-FR" sz="1400" i="1" dirty="0">
                <a:solidFill>
                  <a:schemeClr val="bg2">
                    <a:lumMod val="25000"/>
                  </a:schemeClr>
                </a:solidFill>
                <a:ea typeface="Segoe UI Symbol" panose="020B0502040204020203" pitchFamily="34" charset="0"/>
                <a:cs typeface="Segoe UI Light" panose="020B0502040204020203" pitchFamily="34" charset="0"/>
              </a:rPr>
              <a:t>Digital </a:t>
            </a:r>
            <a:r>
              <a:rPr lang="fr-FR" sz="1400" i="1" dirty="0" err="1">
                <a:solidFill>
                  <a:schemeClr val="bg2">
                    <a:lumMod val="25000"/>
                  </a:schemeClr>
                </a:solidFill>
                <a:ea typeface="Segoe UI Symbol" panose="020B0502040204020203" pitchFamily="34" charset="0"/>
                <a:cs typeface="Segoe UI Light" panose="020B0502040204020203" pitchFamily="34" charset="0"/>
              </a:rPr>
              <a:t>Journalism</a:t>
            </a:r>
            <a:endParaRPr lang="fr-FR" sz="1400" i="1" dirty="0">
              <a:solidFill>
                <a:schemeClr val="bg2">
                  <a:lumMod val="25000"/>
                </a:schemeClr>
              </a:solidFill>
              <a:ea typeface="Segoe UI Symbol" panose="020B0502040204020203" pitchFamily="34" charset="0"/>
              <a:cs typeface="Segoe UI Light" panose="020B0502040204020203" pitchFamily="34" charset="0"/>
            </a:endParaRPr>
          </a:p>
        </p:txBody>
      </p:sp>
      <p:sp>
        <p:nvSpPr>
          <p:cNvPr id="7" name="TextBox 2">
            <a:extLst>
              <a:ext uri="{FF2B5EF4-FFF2-40B4-BE49-F238E27FC236}">
                <a16:creationId xmlns:a16="http://schemas.microsoft.com/office/drawing/2014/main" id="{76ACB0D3-6A18-3C90-AB7B-E3A885E746A6}"/>
              </a:ext>
            </a:extLst>
          </p:cNvPr>
          <p:cNvSpPr txBox="1">
            <a:spLocks/>
          </p:cNvSpPr>
          <p:nvPr/>
        </p:nvSpPr>
        <p:spPr>
          <a:xfrm>
            <a:off x="423862" y="3796976"/>
            <a:ext cx="11344275" cy="1365154"/>
          </a:xfrm>
          <a:prstGeom prst="rect">
            <a:avLst/>
          </a:prstGeom>
          <a:noFill/>
        </p:spPr>
        <p:txBody>
          <a:bodyPr wrap="square" rtlCol="0" anchor="ctr">
            <a:normAutofit/>
          </a:bodyPr>
          <a:lstStyle/>
          <a:p>
            <a:r>
              <a:rPr lang="fr-FR" sz="2000" dirty="0"/>
              <a:t>				    -&gt; Incertitude</a:t>
            </a:r>
          </a:p>
          <a:p>
            <a:r>
              <a:rPr lang="fr-FR" sz="2000" dirty="0"/>
              <a:t>		Implications 	    -&gt; Complicité des récepteurs </a:t>
            </a:r>
            <a:r>
              <a:rPr lang="fr-FR" sz="2000" dirty="0">
                <a:solidFill>
                  <a:schemeClr val="bg2">
                    <a:lumMod val="25000"/>
                  </a:schemeClr>
                </a:solidFill>
              </a:rPr>
              <a:t>(</a:t>
            </a:r>
            <a:r>
              <a:rPr lang="fr-FR" sz="2000" dirty="0" err="1">
                <a:solidFill>
                  <a:schemeClr val="bg2">
                    <a:lumMod val="25000"/>
                  </a:schemeClr>
                </a:solidFill>
              </a:rPr>
              <a:t>niv</a:t>
            </a:r>
            <a:r>
              <a:rPr lang="fr-FR" sz="2000" dirty="0">
                <a:solidFill>
                  <a:schemeClr val="bg2">
                    <a:lumMod val="25000"/>
                  </a:schemeClr>
                </a:solidFill>
              </a:rPr>
              <a:t>. individuel vs groupe)</a:t>
            </a:r>
          </a:p>
          <a:p>
            <a:r>
              <a:rPr lang="fr-FR" sz="2000" dirty="0"/>
              <a:t>				    -&gt; Désinformation délibérée ou basée sur des croyances</a:t>
            </a:r>
          </a:p>
        </p:txBody>
      </p:sp>
      <p:sp>
        <p:nvSpPr>
          <p:cNvPr id="8" name="TextBox 2">
            <a:extLst>
              <a:ext uri="{FF2B5EF4-FFF2-40B4-BE49-F238E27FC236}">
                <a16:creationId xmlns:a16="http://schemas.microsoft.com/office/drawing/2014/main" id="{C3DB3400-A869-3C33-687C-16F83FE2DB69}"/>
              </a:ext>
            </a:extLst>
          </p:cNvPr>
          <p:cNvSpPr txBox="1">
            <a:spLocks/>
          </p:cNvSpPr>
          <p:nvPr/>
        </p:nvSpPr>
        <p:spPr>
          <a:xfrm>
            <a:off x="711007" y="5290637"/>
            <a:ext cx="10763134" cy="1119054"/>
          </a:xfrm>
          <a:prstGeom prst="rect">
            <a:avLst/>
          </a:prstGeom>
          <a:noFill/>
        </p:spPr>
        <p:txBody>
          <a:bodyPr wrap="square" rtlCol="0" anchor="ctr">
            <a:normAutofit/>
          </a:bodyPr>
          <a:lstStyle/>
          <a:p>
            <a:pPr lvl="0" algn="ctr"/>
            <a:r>
              <a:rPr lang="fr-FR" sz="2000" dirty="0">
                <a:solidFill>
                  <a:srgbClr val="0070C0"/>
                </a:solidFill>
                <a:ea typeface="Verdana" panose="020B0604030504040204" pitchFamily="34" charset="0"/>
                <a:cs typeface="Segoe UI Light" panose="020B0502040204020203" pitchFamily="34" charset="0"/>
              </a:rPr>
              <a:t>Plus l'</a:t>
            </a:r>
            <a:r>
              <a:rPr lang="fr-FR" sz="2000" b="1" dirty="0">
                <a:solidFill>
                  <a:srgbClr val="0070C0"/>
                </a:solidFill>
                <a:ea typeface="Verdana" panose="020B0604030504040204" pitchFamily="34" charset="0"/>
                <a:cs typeface="Segoe UI Light" panose="020B0502040204020203" pitchFamily="34" charset="0"/>
              </a:rPr>
              <a:t>incertitude</a:t>
            </a:r>
            <a:r>
              <a:rPr lang="fr-FR" sz="2000" dirty="0">
                <a:solidFill>
                  <a:srgbClr val="0070C0"/>
                </a:solidFill>
                <a:ea typeface="Verdana" panose="020B0604030504040204" pitchFamily="34" charset="0"/>
                <a:cs typeface="Segoe UI Light" panose="020B0502040204020203" pitchFamily="34" charset="0"/>
              </a:rPr>
              <a:t> à propos d’une ou des 2 dimensions est grande, plus il est difficile de discriminer le vrai du faux</a:t>
            </a:r>
          </a:p>
          <a:p>
            <a:pPr lvl="0" algn="ctr"/>
            <a:r>
              <a:rPr lang="fr-FR" sz="2000" dirty="0">
                <a:solidFill>
                  <a:schemeClr val="bg2">
                    <a:lumMod val="25000"/>
                  </a:schemeClr>
                </a:solidFill>
                <a:ea typeface="Verdana" panose="020B0604030504040204" pitchFamily="34" charset="0"/>
                <a:cs typeface="Segoe UI Light" panose="020B0502040204020203" pitchFamily="34" charset="0"/>
              </a:rPr>
              <a:t>ex.: </a:t>
            </a:r>
            <a:r>
              <a:rPr lang="fr-FR" sz="2000" dirty="0" err="1">
                <a:solidFill>
                  <a:schemeClr val="bg2">
                    <a:lumMod val="25000"/>
                  </a:schemeClr>
                </a:solidFill>
                <a:ea typeface="Verdana" panose="020B0604030504040204" pitchFamily="34" charset="0"/>
                <a:cs typeface="Segoe UI Light" panose="020B0502040204020203" pitchFamily="34" charset="0"/>
              </a:rPr>
              <a:t>trolling</a:t>
            </a:r>
            <a:r>
              <a:rPr lang="fr-FR" sz="2000" dirty="0">
                <a:solidFill>
                  <a:schemeClr val="bg2">
                    <a:lumMod val="25000"/>
                  </a:schemeClr>
                </a:solidFill>
                <a:ea typeface="Verdana" panose="020B0604030504040204" pitchFamily="34" charset="0"/>
                <a:cs typeface="Segoe UI Light" panose="020B0502040204020203" pitchFamily="34" charset="0"/>
              </a:rPr>
              <a:t>, humour complice, instaure de l’incertitude</a:t>
            </a:r>
          </a:p>
        </p:txBody>
      </p:sp>
      <p:pic>
        <p:nvPicPr>
          <p:cNvPr id="5" name="Image 6">
            <a:extLst>
              <a:ext uri="{FF2B5EF4-FFF2-40B4-BE49-F238E27FC236}">
                <a16:creationId xmlns:a16="http://schemas.microsoft.com/office/drawing/2014/main" id="{CD618A82-DE63-CA92-5B82-272F110A7CEA}"/>
              </a:ext>
            </a:extLst>
          </p:cNvPr>
          <p:cNvPicPr>
            <a:picLocks noChangeAspect="1"/>
          </p:cNvPicPr>
          <p:nvPr/>
        </p:nvPicPr>
        <p:blipFill>
          <a:blip r:embed="rId3"/>
          <a:stretch>
            <a:fillRect/>
          </a:stretch>
        </p:blipFill>
        <p:spPr>
          <a:xfrm>
            <a:off x="5434012" y="1444560"/>
            <a:ext cx="6085328" cy="2162996"/>
          </a:xfrm>
          <a:prstGeom prst="rect">
            <a:avLst/>
          </a:prstGeom>
        </p:spPr>
      </p:pic>
      <p:sp>
        <p:nvSpPr>
          <p:cNvPr id="4" name="Footer Placeholder 3">
            <a:extLst>
              <a:ext uri="{FF2B5EF4-FFF2-40B4-BE49-F238E27FC236}">
                <a16:creationId xmlns:a16="http://schemas.microsoft.com/office/drawing/2014/main" id="{657165E0-ECFC-24CD-6EA6-E6BE146E49E7}"/>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638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24295</TotalTime>
  <Words>4053</Words>
  <Application>Microsoft Office PowerPoint</Application>
  <PresentationFormat>Widescreen</PresentationFormat>
  <Paragraphs>268</Paragraphs>
  <Slides>26</Slides>
  <Notes>17</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Arial</vt:lpstr>
      <vt:lpstr>Calibri</vt:lpstr>
      <vt:lpstr>Century Schoolbook</vt:lpstr>
      <vt:lpstr>Segoe UI</vt:lpstr>
      <vt:lpstr>Segoe UI Symbol</vt:lpstr>
      <vt:lpstr>Verdana</vt:lpstr>
      <vt:lpstr>Office Theme</vt:lpstr>
      <vt:lpstr>Informations Croyances Prédictions</vt:lpstr>
      <vt:lpstr>IV.  Evaluer des informations complexes</vt:lpstr>
      <vt:lpstr>Désinformation</vt:lpstr>
      <vt:lpstr>Désinformation - Histoire</vt:lpstr>
      <vt:lpstr>Désinformation - Histoire</vt:lpstr>
      <vt:lpstr>Désinformations – Typologie I</vt:lpstr>
      <vt:lpstr>Désinformations – Typologie I</vt:lpstr>
      <vt:lpstr>Informations – Typologie II</vt:lpstr>
      <vt:lpstr>Désinformation  – problème d’incertitude</vt:lpstr>
      <vt:lpstr>Informations partisanes</vt:lpstr>
      <vt:lpstr>Informations non-partisanes: ambiguïté</vt:lpstr>
      <vt:lpstr>Informations non-partisanes ambigües</vt:lpstr>
      <vt:lpstr>De l’évaluation à la recherche d’informations supplémentaires</vt:lpstr>
      <vt:lpstr>De l’évaluation à la recherche d’informations supplémentaires</vt:lpstr>
      <vt:lpstr>De l’évaluation à la recherche d’informations supplémentaires</vt:lpstr>
      <vt:lpstr>Croyances motivées et sélection des informations</vt:lpstr>
      <vt:lpstr>Croyances motivées et sélection des informations</vt:lpstr>
      <vt:lpstr>Recherche d’informations en situation d’ambiguïté</vt:lpstr>
      <vt:lpstr>Recherche d’informations en situation d’ambiguïté</vt:lpstr>
      <vt:lpstr>Recherche d’informations en situation d’ambiguïté</vt:lpstr>
      <vt:lpstr>PowerPoint Presentation</vt:lpstr>
      <vt:lpstr>PowerPoint Presentation</vt:lpstr>
      <vt:lpstr>Références</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Guigon</dc:creator>
  <cp:lastModifiedBy>Valentin Guigon</cp:lastModifiedBy>
  <cp:revision>1415</cp:revision>
  <dcterms:created xsi:type="dcterms:W3CDTF">2025-06-23T01:28:59Z</dcterms:created>
  <dcterms:modified xsi:type="dcterms:W3CDTF">2025-07-21T22:28:06Z</dcterms:modified>
</cp:coreProperties>
</file>